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79" r:id="rId4"/>
    <p:sldId id="261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80" r:id="rId14"/>
    <p:sldId id="281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57" autoAdjust="0"/>
  </p:normalViewPr>
  <p:slideViewPr>
    <p:cSldViewPr>
      <p:cViewPr varScale="1">
        <p:scale>
          <a:sx n="57" d="100"/>
          <a:sy n="57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97F1B-F27C-4F46-849F-3245F66162F0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4CE351-6357-4337-94FA-0D5DB68999B0}">
      <dgm:prSet phldrT="[Text]" custT="1"/>
      <dgm:spPr/>
      <dgm:t>
        <a:bodyPr/>
        <a:lstStyle/>
        <a:p>
          <a:r>
            <a:rPr lang="en-US" sz="1400" b="1" dirty="0" smtClean="0"/>
            <a:t>Policy frameworks</a:t>
          </a:r>
          <a:endParaRPr lang="en-US" sz="1400" b="1" dirty="0"/>
        </a:p>
      </dgm:t>
    </dgm:pt>
    <dgm:pt modelId="{410EFD13-C980-4E32-9297-0247E1A9CE9F}" type="parTrans" cxnId="{1FE2B10C-58DA-482F-BC77-8AF147CEC608}">
      <dgm:prSet/>
      <dgm:spPr/>
      <dgm:t>
        <a:bodyPr/>
        <a:lstStyle/>
        <a:p>
          <a:endParaRPr lang="en-US"/>
        </a:p>
      </dgm:t>
    </dgm:pt>
    <dgm:pt modelId="{39D64213-B276-41DC-8CC1-934FC4EDA3F9}" type="sibTrans" cxnId="{1FE2B10C-58DA-482F-BC77-8AF147CEC608}">
      <dgm:prSet/>
      <dgm:spPr/>
      <dgm:t>
        <a:bodyPr/>
        <a:lstStyle/>
        <a:p>
          <a:endParaRPr lang="en-US"/>
        </a:p>
      </dgm:t>
    </dgm:pt>
    <dgm:pt modelId="{1CFF9637-3B91-4036-BB8D-DF2FB5ED2418}">
      <dgm:prSet phldrT="[Text]" custT="1"/>
      <dgm:spPr/>
      <dgm:t>
        <a:bodyPr/>
        <a:lstStyle/>
        <a:p>
          <a:r>
            <a:rPr lang="en-US" sz="1400" b="1" dirty="0" smtClean="0"/>
            <a:t>ICT &amp; AT</a:t>
          </a:r>
          <a:endParaRPr lang="en-US" sz="1400" b="1" dirty="0"/>
        </a:p>
      </dgm:t>
    </dgm:pt>
    <dgm:pt modelId="{4E9CA48C-8C34-4571-85BE-51F6B83460C6}" type="parTrans" cxnId="{87749F66-D9B3-4B1D-844D-4D98D00E2BAD}">
      <dgm:prSet/>
      <dgm:spPr/>
      <dgm:t>
        <a:bodyPr/>
        <a:lstStyle/>
        <a:p>
          <a:endParaRPr lang="en-US"/>
        </a:p>
      </dgm:t>
    </dgm:pt>
    <dgm:pt modelId="{09B2D151-D8CA-462A-AA99-8CD404D97509}" type="sibTrans" cxnId="{87749F66-D9B3-4B1D-844D-4D98D00E2BAD}">
      <dgm:prSet/>
      <dgm:spPr/>
      <dgm:t>
        <a:bodyPr/>
        <a:lstStyle/>
        <a:p>
          <a:endParaRPr lang="en-US"/>
        </a:p>
      </dgm:t>
    </dgm:pt>
    <dgm:pt modelId="{F76B8997-D3F4-4584-8F3B-814BA696DB3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400" b="1" dirty="0" err="1" smtClean="0"/>
            <a:t>Interven-tions</a:t>
          </a:r>
          <a:endParaRPr lang="en-US" sz="1400" b="1" dirty="0"/>
        </a:p>
      </dgm:t>
    </dgm:pt>
    <dgm:pt modelId="{4F762DE4-AE30-43CE-9883-B8218BE2F351}" type="parTrans" cxnId="{300BE18A-C8A2-4D9D-A7FD-AE26ABA71CDD}">
      <dgm:prSet/>
      <dgm:spPr/>
      <dgm:t>
        <a:bodyPr/>
        <a:lstStyle/>
        <a:p>
          <a:endParaRPr lang="en-US"/>
        </a:p>
      </dgm:t>
    </dgm:pt>
    <dgm:pt modelId="{D41C5359-DB7F-48F8-8037-AB010B2DA15B}" type="sibTrans" cxnId="{300BE18A-C8A2-4D9D-A7FD-AE26ABA71CDD}">
      <dgm:prSet/>
      <dgm:spPr/>
      <dgm:t>
        <a:bodyPr/>
        <a:lstStyle/>
        <a:p>
          <a:endParaRPr lang="en-US"/>
        </a:p>
      </dgm:t>
    </dgm:pt>
    <dgm:pt modelId="{8E0C885F-3C0D-42D4-AD5C-E287B0339E68}">
      <dgm:prSet phldrT="[Text]" custT="1"/>
      <dgm:spPr/>
      <dgm:t>
        <a:bodyPr/>
        <a:lstStyle/>
        <a:p>
          <a:r>
            <a:rPr lang="en-US" sz="1400" b="1" dirty="0" smtClean="0"/>
            <a:t>Content</a:t>
          </a:r>
          <a:endParaRPr lang="en-US" sz="1400" b="1" dirty="0"/>
        </a:p>
      </dgm:t>
    </dgm:pt>
    <dgm:pt modelId="{F7743394-7062-46E4-A9E5-DAB2C188E0FE}" type="parTrans" cxnId="{D525C8EE-A3E9-4A9A-BD73-9156E577F320}">
      <dgm:prSet/>
      <dgm:spPr/>
      <dgm:t>
        <a:bodyPr/>
        <a:lstStyle/>
        <a:p>
          <a:endParaRPr lang="en-US"/>
        </a:p>
      </dgm:t>
    </dgm:pt>
    <dgm:pt modelId="{0CBD1404-8E71-4B38-81E3-56BD44827AE7}" type="sibTrans" cxnId="{D525C8EE-A3E9-4A9A-BD73-9156E577F320}">
      <dgm:prSet/>
      <dgm:spPr/>
      <dgm:t>
        <a:bodyPr/>
        <a:lstStyle/>
        <a:p>
          <a:endParaRPr lang="en-US"/>
        </a:p>
      </dgm:t>
    </dgm:pt>
    <dgm:pt modelId="{E801AFE6-4355-4A15-9956-F200534DCE98}" type="pres">
      <dgm:prSet presAssocID="{DAC97F1B-F27C-4F46-849F-3245F66162F0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86109DC-453F-4C7C-9D75-A2918F3B25D4}" type="pres">
      <dgm:prSet presAssocID="{DAC97F1B-F27C-4F46-849F-3245F66162F0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197BA-0AC2-4481-AD45-3DC288674DF2}" type="pres">
      <dgm:prSet presAssocID="{DAC97F1B-F27C-4F46-849F-3245F66162F0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18D720-30E6-4C29-8532-CC08927989D4}" type="pres">
      <dgm:prSet presAssocID="{DAC97F1B-F27C-4F46-849F-3245F66162F0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477FD9-9182-4CEC-9E32-A7C8D41C08A9}" type="pres">
      <dgm:prSet presAssocID="{DAC97F1B-F27C-4F46-849F-3245F66162F0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34CA444-BB4B-4678-88C5-FBBE6EC7A4FA}" type="presOf" srcId="{DAC97F1B-F27C-4F46-849F-3245F66162F0}" destId="{E801AFE6-4355-4A15-9956-F200534DCE98}" srcOrd="0" destOrd="0" presId="urn:microsoft.com/office/officeart/2005/8/layout/pyramid4"/>
    <dgm:cxn modelId="{2C025325-F986-45F8-934F-BECB2FEAB5B3}" type="presOf" srcId="{F76B8997-D3F4-4584-8F3B-814BA696DB36}" destId="{1018D720-30E6-4C29-8532-CC08927989D4}" srcOrd="0" destOrd="0" presId="urn:microsoft.com/office/officeart/2005/8/layout/pyramid4"/>
    <dgm:cxn modelId="{1FE2B10C-58DA-482F-BC77-8AF147CEC608}" srcId="{DAC97F1B-F27C-4F46-849F-3245F66162F0}" destId="{814CE351-6357-4337-94FA-0D5DB68999B0}" srcOrd="0" destOrd="0" parTransId="{410EFD13-C980-4E32-9297-0247E1A9CE9F}" sibTransId="{39D64213-B276-41DC-8CC1-934FC4EDA3F9}"/>
    <dgm:cxn modelId="{87749F66-D9B3-4B1D-844D-4D98D00E2BAD}" srcId="{DAC97F1B-F27C-4F46-849F-3245F66162F0}" destId="{1CFF9637-3B91-4036-BB8D-DF2FB5ED2418}" srcOrd="1" destOrd="0" parTransId="{4E9CA48C-8C34-4571-85BE-51F6B83460C6}" sibTransId="{09B2D151-D8CA-462A-AA99-8CD404D97509}"/>
    <dgm:cxn modelId="{D525C8EE-A3E9-4A9A-BD73-9156E577F320}" srcId="{DAC97F1B-F27C-4F46-849F-3245F66162F0}" destId="{8E0C885F-3C0D-42D4-AD5C-E287B0339E68}" srcOrd="3" destOrd="0" parTransId="{F7743394-7062-46E4-A9E5-DAB2C188E0FE}" sibTransId="{0CBD1404-8E71-4B38-81E3-56BD44827AE7}"/>
    <dgm:cxn modelId="{300BE18A-C8A2-4D9D-A7FD-AE26ABA71CDD}" srcId="{DAC97F1B-F27C-4F46-849F-3245F66162F0}" destId="{F76B8997-D3F4-4584-8F3B-814BA696DB36}" srcOrd="2" destOrd="0" parTransId="{4F762DE4-AE30-43CE-9883-B8218BE2F351}" sibTransId="{D41C5359-DB7F-48F8-8037-AB010B2DA15B}"/>
    <dgm:cxn modelId="{D9CD9F13-411B-4394-B702-737B0884A53F}" type="presOf" srcId="{814CE351-6357-4337-94FA-0D5DB68999B0}" destId="{B86109DC-453F-4C7C-9D75-A2918F3B25D4}" srcOrd="0" destOrd="0" presId="urn:microsoft.com/office/officeart/2005/8/layout/pyramid4"/>
    <dgm:cxn modelId="{36695C32-10E4-4AE1-BD5B-C0B56A2C6D02}" type="presOf" srcId="{1CFF9637-3B91-4036-BB8D-DF2FB5ED2418}" destId="{B66197BA-0AC2-4481-AD45-3DC288674DF2}" srcOrd="0" destOrd="0" presId="urn:microsoft.com/office/officeart/2005/8/layout/pyramid4"/>
    <dgm:cxn modelId="{B0A25732-1DC9-4D43-BF94-35BB434E3006}" type="presOf" srcId="{8E0C885F-3C0D-42D4-AD5C-E287B0339E68}" destId="{29477FD9-9182-4CEC-9E32-A7C8D41C08A9}" srcOrd="0" destOrd="0" presId="urn:microsoft.com/office/officeart/2005/8/layout/pyramid4"/>
    <dgm:cxn modelId="{7DF88134-9B41-48B7-8DFC-CEC46EDC4F3B}" type="presParOf" srcId="{E801AFE6-4355-4A15-9956-F200534DCE98}" destId="{B86109DC-453F-4C7C-9D75-A2918F3B25D4}" srcOrd="0" destOrd="0" presId="urn:microsoft.com/office/officeart/2005/8/layout/pyramid4"/>
    <dgm:cxn modelId="{AE9D59BB-6FEC-46B4-B9AF-B6728DD17850}" type="presParOf" srcId="{E801AFE6-4355-4A15-9956-F200534DCE98}" destId="{B66197BA-0AC2-4481-AD45-3DC288674DF2}" srcOrd="1" destOrd="0" presId="urn:microsoft.com/office/officeart/2005/8/layout/pyramid4"/>
    <dgm:cxn modelId="{A203351A-6E72-48AA-9172-F691B0431BB2}" type="presParOf" srcId="{E801AFE6-4355-4A15-9956-F200534DCE98}" destId="{1018D720-30E6-4C29-8532-CC08927989D4}" srcOrd="2" destOrd="0" presId="urn:microsoft.com/office/officeart/2005/8/layout/pyramid4"/>
    <dgm:cxn modelId="{9494AF81-9BCA-4567-9441-0C3A5091DB46}" type="presParOf" srcId="{E801AFE6-4355-4A15-9956-F200534DCE98}" destId="{29477FD9-9182-4CEC-9E32-A7C8D41C08A9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01061-725B-48EA-9801-8C924827D1F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1B2B9F34-E934-4344-AFE1-C52966E579A6}">
      <dgm:prSet phldrT="[Text]"/>
      <dgm:spPr/>
      <dgm:t>
        <a:bodyPr/>
        <a:lstStyle/>
        <a:p>
          <a:r>
            <a:rPr lang="en-GB" dirty="0" smtClean="0"/>
            <a:t>Open access to scientific information </a:t>
          </a:r>
          <a:endParaRPr lang="en-GB" dirty="0"/>
        </a:p>
      </dgm:t>
    </dgm:pt>
    <dgm:pt modelId="{2B55C5EB-7BAD-4CD1-977B-F76FA49D2B29}" type="parTrans" cxnId="{463C6A92-1F97-49C8-ACAA-BDD29F943399}">
      <dgm:prSet/>
      <dgm:spPr/>
      <dgm:t>
        <a:bodyPr/>
        <a:lstStyle/>
        <a:p>
          <a:endParaRPr lang="en-GB"/>
        </a:p>
      </dgm:t>
    </dgm:pt>
    <dgm:pt modelId="{F307F830-E94B-4A1D-A494-2D8C2F49CBAB}" type="sibTrans" cxnId="{463C6A92-1F97-49C8-ACAA-BDD29F943399}">
      <dgm:prSet/>
      <dgm:spPr/>
      <dgm:t>
        <a:bodyPr/>
        <a:lstStyle/>
        <a:p>
          <a:endParaRPr lang="en-GB"/>
        </a:p>
      </dgm:t>
    </dgm:pt>
    <dgm:pt modelId="{C6865C4E-952A-4BE1-8E74-3754B7D9C352}">
      <dgm:prSet phldrT="[Text]"/>
      <dgm:spPr/>
      <dgm:t>
        <a:bodyPr/>
        <a:lstStyle/>
        <a:p>
          <a:r>
            <a:rPr lang="en-GB" dirty="0" smtClean="0"/>
            <a:t>Open educational resources</a:t>
          </a:r>
          <a:endParaRPr lang="en-GB" dirty="0"/>
        </a:p>
      </dgm:t>
    </dgm:pt>
    <dgm:pt modelId="{C685B4A5-CB68-4E49-9565-2B6EC23EFEEB}" type="parTrans" cxnId="{194994F4-C9E6-4A26-B498-351102D2DB44}">
      <dgm:prSet/>
      <dgm:spPr/>
      <dgm:t>
        <a:bodyPr/>
        <a:lstStyle/>
        <a:p>
          <a:endParaRPr lang="en-GB"/>
        </a:p>
      </dgm:t>
    </dgm:pt>
    <dgm:pt modelId="{72BE7DC8-13E5-483D-9AF0-DC1F8656B440}" type="sibTrans" cxnId="{194994F4-C9E6-4A26-B498-351102D2DB44}">
      <dgm:prSet/>
      <dgm:spPr/>
      <dgm:t>
        <a:bodyPr/>
        <a:lstStyle/>
        <a:p>
          <a:endParaRPr lang="en-GB"/>
        </a:p>
      </dgm:t>
    </dgm:pt>
    <dgm:pt modelId="{1156D3B9-0761-47E9-B783-317D7AA3BFED}">
      <dgm:prSet phldrT="[Text]"/>
      <dgm:spPr/>
      <dgm:t>
        <a:bodyPr/>
        <a:lstStyle/>
        <a:p>
          <a:r>
            <a:rPr lang="en-GB" dirty="0" smtClean="0"/>
            <a:t>Accessible -multilingual content</a:t>
          </a:r>
          <a:endParaRPr lang="en-GB" dirty="0"/>
        </a:p>
      </dgm:t>
    </dgm:pt>
    <dgm:pt modelId="{9EA9F759-9A89-4DE3-87F5-7E0F9E854288}" type="parTrans" cxnId="{3236C14E-B0E6-4FC5-8287-8BDB21B64C4C}">
      <dgm:prSet/>
      <dgm:spPr/>
      <dgm:t>
        <a:bodyPr/>
        <a:lstStyle/>
        <a:p>
          <a:endParaRPr lang="en-GB"/>
        </a:p>
      </dgm:t>
    </dgm:pt>
    <dgm:pt modelId="{578E92C4-3767-43E6-A94F-6A4D6584AEB7}" type="sibTrans" cxnId="{3236C14E-B0E6-4FC5-8287-8BDB21B64C4C}">
      <dgm:prSet/>
      <dgm:spPr/>
      <dgm:t>
        <a:bodyPr/>
        <a:lstStyle/>
        <a:p>
          <a:endParaRPr lang="en-GB"/>
        </a:p>
      </dgm:t>
    </dgm:pt>
    <dgm:pt modelId="{C536EB68-7B71-4A4C-9C10-4ABFF3393FA5}" type="pres">
      <dgm:prSet presAssocID="{10101061-725B-48EA-9801-8C924827D1FF}" presName="Name0" presStyleCnt="0">
        <dgm:presLayoutVars>
          <dgm:dir/>
          <dgm:resizeHandles val="exact"/>
        </dgm:presLayoutVars>
      </dgm:prSet>
      <dgm:spPr/>
    </dgm:pt>
    <dgm:pt modelId="{61BA99BF-2F58-4F6F-941E-DD95BAC8551F}" type="pres">
      <dgm:prSet presAssocID="{10101061-725B-48EA-9801-8C924827D1FF}" presName="fgShape" presStyleLbl="fgShp" presStyleIdx="0" presStyleCnt="1"/>
      <dgm:spPr>
        <a:solidFill>
          <a:schemeClr val="accent6">
            <a:lumMod val="75000"/>
          </a:schemeClr>
        </a:solidFill>
      </dgm:spPr>
    </dgm:pt>
    <dgm:pt modelId="{2498BF5D-1CC6-4E41-A51A-E0EA234003A8}" type="pres">
      <dgm:prSet presAssocID="{10101061-725B-48EA-9801-8C924827D1FF}" presName="linComp" presStyleCnt="0"/>
      <dgm:spPr/>
    </dgm:pt>
    <dgm:pt modelId="{0A64861E-14C4-4887-A84F-04C00E028428}" type="pres">
      <dgm:prSet presAssocID="{1B2B9F34-E934-4344-AFE1-C52966E579A6}" presName="compNode" presStyleCnt="0"/>
      <dgm:spPr/>
    </dgm:pt>
    <dgm:pt modelId="{C4D2ABE3-D7F8-4795-AB52-CE0A0737EA72}" type="pres">
      <dgm:prSet presAssocID="{1B2B9F34-E934-4344-AFE1-C52966E579A6}" presName="bkgdShape" presStyleLbl="node1" presStyleIdx="0" presStyleCnt="3"/>
      <dgm:spPr/>
      <dgm:t>
        <a:bodyPr/>
        <a:lstStyle/>
        <a:p>
          <a:endParaRPr lang="en-GB"/>
        </a:p>
      </dgm:t>
    </dgm:pt>
    <dgm:pt modelId="{6FE07C82-7F49-4CB7-8092-E52CAA92D612}" type="pres">
      <dgm:prSet presAssocID="{1B2B9F34-E934-4344-AFE1-C52966E579A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943085-BE7D-47AA-BEB1-0EC6C4B0C7F8}" type="pres">
      <dgm:prSet presAssocID="{1B2B9F34-E934-4344-AFE1-C52966E579A6}" presName="invisiNode" presStyleLbl="node1" presStyleIdx="0" presStyleCnt="3"/>
      <dgm:spPr/>
    </dgm:pt>
    <dgm:pt modelId="{FEA3C5A0-5837-44C6-AEBF-BDD6AFD24E0D}" type="pres">
      <dgm:prSet presAssocID="{1B2B9F34-E934-4344-AFE1-C52966E579A6}" presName="imagNode" presStyleLbl="fgImgPlace1" presStyleIdx="0" presStyleCnt="3"/>
      <dgm:spPr/>
    </dgm:pt>
    <dgm:pt modelId="{91DF9BCE-713D-44F8-926B-2066D89CEF22}" type="pres">
      <dgm:prSet presAssocID="{F307F830-E94B-4A1D-A494-2D8C2F49CBA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488C819-FBDA-4451-A6DF-2ABF84FD26F0}" type="pres">
      <dgm:prSet presAssocID="{C6865C4E-952A-4BE1-8E74-3754B7D9C352}" presName="compNode" presStyleCnt="0"/>
      <dgm:spPr/>
    </dgm:pt>
    <dgm:pt modelId="{054B7B87-1E84-4C27-B5FC-549B7F20084C}" type="pres">
      <dgm:prSet presAssocID="{C6865C4E-952A-4BE1-8E74-3754B7D9C352}" presName="bkgdShape" presStyleLbl="node1" presStyleIdx="1" presStyleCnt="3"/>
      <dgm:spPr/>
      <dgm:t>
        <a:bodyPr/>
        <a:lstStyle/>
        <a:p>
          <a:endParaRPr lang="en-GB"/>
        </a:p>
      </dgm:t>
    </dgm:pt>
    <dgm:pt modelId="{F703235B-9E2D-4419-8381-9BC4F07299A3}" type="pres">
      <dgm:prSet presAssocID="{C6865C4E-952A-4BE1-8E74-3754B7D9C35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D1954-7A47-42CC-9F3B-70E21F3C7133}" type="pres">
      <dgm:prSet presAssocID="{C6865C4E-952A-4BE1-8E74-3754B7D9C352}" presName="invisiNode" presStyleLbl="node1" presStyleIdx="1" presStyleCnt="3"/>
      <dgm:spPr/>
    </dgm:pt>
    <dgm:pt modelId="{C5BA0FA0-EB36-46F6-876B-D412E71B82EC}" type="pres">
      <dgm:prSet presAssocID="{C6865C4E-952A-4BE1-8E74-3754B7D9C352}" presName="imagNode" presStyleLbl="fgImgPlace1" presStyleIdx="1" presStyleCnt="3"/>
      <dgm:spPr/>
    </dgm:pt>
    <dgm:pt modelId="{2F377F91-B624-4521-8F2B-96539FF9D7CF}" type="pres">
      <dgm:prSet presAssocID="{72BE7DC8-13E5-483D-9AF0-DC1F8656B44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3B1D6FA-A3E2-43DF-95BE-E8700D4BE748}" type="pres">
      <dgm:prSet presAssocID="{1156D3B9-0761-47E9-B783-317D7AA3BFED}" presName="compNode" presStyleCnt="0"/>
      <dgm:spPr/>
    </dgm:pt>
    <dgm:pt modelId="{2A4288A1-5CFC-4779-8BB4-C054F72B030A}" type="pres">
      <dgm:prSet presAssocID="{1156D3B9-0761-47E9-B783-317D7AA3BFED}" presName="bkgdShape" presStyleLbl="node1" presStyleIdx="2" presStyleCnt="3"/>
      <dgm:spPr/>
      <dgm:t>
        <a:bodyPr/>
        <a:lstStyle/>
        <a:p>
          <a:endParaRPr lang="en-US"/>
        </a:p>
      </dgm:t>
    </dgm:pt>
    <dgm:pt modelId="{438233F1-7571-4D5A-8635-48C2C5F18718}" type="pres">
      <dgm:prSet presAssocID="{1156D3B9-0761-47E9-B783-317D7AA3BFE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FC19A-5335-48DF-B9FE-A66C2AD81502}" type="pres">
      <dgm:prSet presAssocID="{1156D3B9-0761-47E9-B783-317D7AA3BFED}" presName="invisiNode" presStyleLbl="node1" presStyleIdx="2" presStyleCnt="3"/>
      <dgm:spPr/>
    </dgm:pt>
    <dgm:pt modelId="{7D4C0E89-256F-4F99-9E93-FB2B683A2698}" type="pres">
      <dgm:prSet presAssocID="{1156D3B9-0761-47E9-B783-317D7AA3BFED}" presName="imagNode" presStyleLbl="fgImgPlace1" presStyleIdx="2" presStyleCnt="3"/>
      <dgm:spPr/>
    </dgm:pt>
  </dgm:ptLst>
  <dgm:cxnLst>
    <dgm:cxn modelId="{463C6A92-1F97-49C8-ACAA-BDD29F943399}" srcId="{10101061-725B-48EA-9801-8C924827D1FF}" destId="{1B2B9F34-E934-4344-AFE1-C52966E579A6}" srcOrd="0" destOrd="0" parTransId="{2B55C5EB-7BAD-4CD1-977B-F76FA49D2B29}" sibTransId="{F307F830-E94B-4A1D-A494-2D8C2F49CBAB}"/>
    <dgm:cxn modelId="{9230B99D-ADDF-4F03-B6F4-3FBE39A8B418}" type="presOf" srcId="{1156D3B9-0761-47E9-B783-317D7AA3BFED}" destId="{438233F1-7571-4D5A-8635-48C2C5F18718}" srcOrd="1" destOrd="0" presId="urn:microsoft.com/office/officeart/2005/8/layout/hList7"/>
    <dgm:cxn modelId="{0978E8A3-2D65-42F0-BDA0-DAB23937CB6B}" type="presOf" srcId="{1B2B9F34-E934-4344-AFE1-C52966E579A6}" destId="{C4D2ABE3-D7F8-4795-AB52-CE0A0737EA72}" srcOrd="0" destOrd="0" presId="urn:microsoft.com/office/officeart/2005/8/layout/hList7"/>
    <dgm:cxn modelId="{4D81A81C-8780-4364-881B-87AD1FE83863}" type="presOf" srcId="{C6865C4E-952A-4BE1-8E74-3754B7D9C352}" destId="{054B7B87-1E84-4C27-B5FC-549B7F20084C}" srcOrd="0" destOrd="0" presId="urn:microsoft.com/office/officeart/2005/8/layout/hList7"/>
    <dgm:cxn modelId="{3236C14E-B0E6-4FC5-8287-8BDB21B64C4C}" srcId="{10101061-725B-48EA-9801-8C924827D1FF}" destId="{1156D3B9-0761-47E9-B783-317D7AA3BFED}" srcOrd="2" destOrd="0" parTransId="{9EA9F759-9A89-4DE3-87F5-7E0F9E854288}" sibTransId="{578E92C4-3767-43E6-A94F-6A4D6584AEB7}"/>
    <dgm:cxn modelId="{56F0E57F-D3C5-46A7-A3A9-5E915FE4038E}" type="presOf" srcId="{10101061-725B-48EA-9801-8C924827D1FF}" destId="{C536EB68-7B71-4A4C-9C10-4ABFF3393FA5}" srcOrd="0" destOrd="0" presId="urn:microsoft.com/office/officeart/2005/8/layout/hList7"/>
    <dgm:cxn modelId="{EEC08569-21AD-4A37-8B51-DE8946A17B8E}" type="presOf" srcId="{1B2B9F34-E934-4344-AFE1-C52966E579A6}" destId="{6FE07C82-7F49-4CB7-8092-E52CAA92D612}" srcOrd="1" destOrd="0" presId="urn:microsoft.com/office/officeart/2005/8/layout/hList7"/>
    <dgm:cxn modelId="{879CBB5C-FD64-46FC-96BD-F16A24A224C1}" type="presOf" srcId="{C6865C4E-952A-4BE1-8E74-3754B7D9C352}" destId="{F703235B-9E2D-4419-8381-9BC4F07299A3}" srcOrd="1" destOrd="0" presId="urn:microsoft.com/office/officeart/2005/8/layout/hList7"/>
    <dgm:cxn modelId="{BD8608FF-DAA9-40C3-ACBC-774B7C31F270}" type="presOf" srcId="{72BE7DC8-13E5-483D-9AF0-DC1F8656B440}" destId="{2F377F91-B624-4521-8F2B-96539FF9D7CF}" srcOrd="0" destOrd="0" presId="urn:microsoft.com/office/officeart/2005/8/layout/hList7"/>
    <dgm:cxn modelId="{C508681D-86D3-4C54-BFBD-E40C985009C3}" type="presOf" srcId="{1156D3B9-0761-47E9-B783-317D7AA3BFED}" destId="{2A4288A1-5CFC-4779-8BB4-C054F72B030A}" srcOrd="0" destOrd="0" presId="urn:microsoft.com/office/officeart/2005/8/layout/hList7"/>
    <dgm:cxn modelId="{30EA083F-F41B-4205-BB1C-A497B6F7EFC1}" type="presOf" srcId="{F307F830-E94B-4A1D-A494-2D8C2F49CBAB}" destId="{91DF9BCE-713D-44F8-926B-2066D89CEF22}" srcOrd="0" destOrd="0" presId="urn:microsoft.com/office/officeart/2005/8/layout/hList7"/>
    <dgm:cxn modelId="{194994F4-C9E6-4A26-B498-351102D2DB44}" srcId="{10101061-725B-48EA-9801-8C924827D1FF}" destId="{C6865C4E-952A-4BE1-8E74-3754B7D9C352}" srcOrd="1" destOrd="0" parTransId="{C685B4A5-CB68-4E49-9565-2B6EC23EFEEB}" sibTransId="{72BE7DC8-13E5-483D-9AF0-DC1F8656B440}"/>
    <dgm:cxn modelId="{BF712F98-F81E-425A-9A1A-41CF3DC345C9}" type="presParOf" srcId="{C536EB68-7B71-4A4C-9C10-4ABFF3393FA5}" destId="{61BA99BF-2F58-4F6F-941E-DD95BAC8551F}" srcOrd="0" destOrd="0" presId="urn:microsoft.com/office/officeart/2005/8/layout/hList7"/>
    <dgm:cxn modelId="{0A73EC8E-870C-4CDD-82D8-36055F58EED0}" type="presParOf" srcId="{C536EB68-7B71-4A4C-9C10-4ABFF3393FA5}" destId="{2498BF5D-1CC6-4E41-A51A-E0EA234003A8}" srcOrd="1" destOrd="0" presId="urn:microsoft.com/office/officeart/2005/8/layout/hList7"/>
    <dgm:cxn modelId="{F1A3FBA6-A12A-4336-BB19-CC587C7B474F}" type="presParOf" srcId="{2498BF5D-1CC6-4E41-A51A-E0EA234003A8}" destId="{0A64861E-14C4-4887-A84F-04C00E028428}" srcOrd="0" destOrd="0" presId="urn:microsoft.com/office/officeart/2005/8/layout/hList7"/>
    <dgm:cxn modelId="{1DFE6E6E-855E-4A20-9504-7CB77E0956F8}" type="presParOf" srcId="{0A64861E-14C4-4887-A84F-04C00E028428}" destId="{C4D2ABE3-D7F8-4795-AB52-CE0A0737EA72}" srcOrd="0" destOrd="0" presId="urn:microsoft.com/office/officeart/2005/8/layout/hList7"/>
    <dgm:cxn modelId="{0922058F-609B-402D-AD11-FB874AC070C2}" type="presParOf" srcId="{0A64861E-14C4-4887-A84F-04C00E028428}" destId="{6FE07C82-7F49-4CB7-8092-E52CAA92D612}" srcOrd="1" destOrd="0" presId="urn:microsoft.com/office/officeart/2005/8/layout/hList7"/>
    <dgm:cxn modelId="{447EC1D8-677A-4ECD-9D7A-258C7C23B637}" type="presParOf" srcId="{0A64861E-14C4-4887-A84F-04C00E028428}" destId="{6A943085-BE7D-47AA-BEB1-0EC6C4B0C7F8}" srcOrd="2" destOrd="0" presId="urn:microsoft.com/office/officeart/2005/8/layout/hList7"/>
    <dgm:cxn modelId="{B428981D-485C-4C24-A8D1-AAA407B7B320}" type="presParOf" srcId="{0A64861E-14C4-4887-A84F-04C00E028428}" destId="{FEA3C5A0-5837-44C6-AEBF-BDD6AFD24E0D}" srcOrd="3" destOrd="0" presId="urn:microsoft.com/office/officeart/2005/8/layout/hList7"/>
    <dgm:cxn modelId="{CAD74CD9-9325-4CBF-A4E7-02295A1432D9}" type="presParOf" srcId="{2498BF5D-1CC6-4E41-A51A-E0EA234003A8}" destId="{91DF9BCE-713D-44F8-926B-2066D89CEF22}" srcOrd="1" destOrd="0" presId="urn:microsoft.com/office/officeart/2005/8/layout/hList7"/>
    <dgm:cxn modelId="{95ADE30F-CD00-45A0-A926-206F688BF10B}" type="presParOf" srcId="{2498BF5D-1CC6-4E41-A51A-E0EA234003A8}" destId="{F488C819-FBDA-4451-A6DF-2ABF84FD26F0}" srcOrd="2" destOrd="0" presId="urn:microsoft.com/office/officeart/2005/8/layout/hList7"/>
    <dgm:cxn modelId="{1A87D8FB-1130-435F-92C4-58ACA1F9777A}" type="presParOf" srcId="{F488C819-FBDA-4451-A6DF-2ABF84FD26F0}" destId="{054B7B87-1E84-4C27-B5FC-549B7F20084C}" srcOrd="0" destOrd="0" presId="urn:microsoft.com/office/officeart/2005/8/layout/hList7"/>
    <dgm:cxn modelId="{944542A5-C4B2-464A-833C-A440866F3EDE}" type="presParOf" srcId="{F488C819-FBDA-4451-A6DF-2ABF84FD26F0}" destId="{F703235B-9E2D-4419-8381-9BC4F07299A3}" srcOrd="1" destOrd="0" presId="urn:microsoft.com/office/officeart/2005/8/layout/hList7"/>
    <dgm:cxn modelId="{E7163CE1-6D0D-4230-AE64-BA7649425A4A}" type="presParOf" srcId="{F488C819-FBDA-4451-A6DF-2ABF84FD26F0}" destId="{BDDD1954-7A47-42CC-9F3B-70E21F3C7133}" srcOrd="2" destOrd="0" presId="urn:microsoft.com/office/officeart/2005/8/layout/hList7"/>
    <dgm:cxn modelId="{45369E06-5597-49AF-8F52-F46D53F015BA}" type="presParOf" srcId="{F488C819-FBDA-4451-A6DF-2ABF84FD26F0}" destId="{C5BA0FA0-EB36-46F6-876B-D412E71B82EC}" srcOrd="3" destOrd="0" presId="urn:microsoft.com/office/officeart/2005/8/layout/hList7"/>
    <dgm:cxn modelId="{1C8DD927-FE3A-4F22-9139-6040D8B806A6}" type="presParOf" srcId="{2498BF5D-1CC6-4E41-A51A-E0EA234003A8}" destId="{2F377F91-B624-4521-8F2B-96539FF9D7CF}" srcOrd="3" destOrd="0" presId="urn:microsoft.com/office/officeart/2005/8/layout/hList7"/>
    <dgm:cxn modelId="{1473746F-5A5D-424B-BDF0-4D42F5EBE853}" type="presParOf" srcId="{2498BF5D-1CC6-4E41-A51A-E0EA234003A8}" destId="{F3B1D6FA-A3E2-43DF-95BE-E8700D4BE748}" srcOrd="4" destOrd="0" presId="urn:microsoft.com/office/officeart/2005/8/layout/hList7"/>
    <dgm:cxn modelId="{8DFCBDCA-AC76-456D-8ABD-9A190416584F}" type="presParOf" srcId="{F3B1D6FA-A3E2-43DF-95BE-E8700D4BE748}" destId="{2A4288A1-5CFC-4779-8BB4-C054F72B030A}" srcOrd="0" destOrd="0" presId="urn:microsoft.com/office/officeart/2005/8/layout/hList7"/>
    <dgm:cxn modelId="{3CAA381E-17C5-46B8-97B5-189AEE1DC79B}" type="presParOf" srcId="{F3B1D6FA-A3E2-43DF-95BE-E8700D4BE748}" destId="{438233F1-7571-4D5A-8635-48C2C5F18718}" srcOrd="1" destOrd="0" presId="urn:microsoft.com/office/officeart/2005/8/layout/hList7"/>
    <dgm:cxn modelId="{E73D72EB-6E34-4D6C-99B5-170622F0C4E4}" type="presParOf" srcId="{F3B1D6FA-A3E2-43DF-95BE-E8700D4BE748}" destId="{4EBFC19A-5335-48DF-B9FE-A66C2AD81502}" srcOrd="2" destOrd="0" presId="urn:microsoft.com/office/officeart/2005/8/layout/hList7"/>
    <dgm:cxn modelId="{CBF3B897-F0F1-443E-BB9D-A93C6FE1801D}" type="presParOf" srcId="{F3B1D6FA-A3E2-43DF-95BE-E8700D4BE748}" destId="{7D4C0E89-256F-4F99-9E93-FB2B683A269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4E629-0B34-46FF-A5E2-EE118D0519C5}" type="datetimeFigureOut">
              <a:rPr lang="en-GB" smtClean="0"/>
              <a:t>19/06/2013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23AF-5140-48A2-BEE0-06140E925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71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3AF-5140-48A2-BEE0-06140E925C9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358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3AF-5140-48A2-BEE0-06140E925C9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447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3AF-5140-48A2-BEE0-06140E925C9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803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3AF-5140-48A2-BEE0-06140E925C9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572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3AF-5140-48A2-BEE0-06140E925C9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1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3AF-5140-48A2-BEE0-06140E925C9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519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3AF-5140-48A2-BEE0-06140E925C9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0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3AF-5140-48A2-BEE0-06140E925C9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165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3AF-5140-48A2-BEE0-06140E925C9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445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3AF-5140-48A2-BEE0-06140E925C9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88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3AF-5140-48A2-BEE0-06140E925C9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98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3AF-5140-48A2-BEE0-06140E925C9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53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3AF-5140-48A2-BEE0-06140E925C9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112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3AF-5140-48A2-BEE0-06140E925C9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4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7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4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7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6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9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9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3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5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6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9714E-C07D-4799-9B48-0F8B331BAE83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nesdoc.unesco.org/images/0021/002197/219767e.pdf" TargetMode="External"/><Relationship Id="rId5" Type="http://schemas.openxmlformats.org/officeDocument/2006/relationships/hyperlink" Target="http://www.unesco.org/new/en/communication-and-information/access-to-knowledge/access-for-people-with-disabilities/" TargetMode="External"/><Relationship Id="rId4" Type="http://schemas.openxmlformats.org/officeDocument/2006/relationships/hyperlink" Target="mailto:i.kasinskaite@unesco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4244975"/>
            <a:ext cx="6934200" cy="1089025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</a:t>
            </a: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Avenues for </a:t>
            </a:r>
            <a:r>
              <a:rPr lang="fr-FR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Empowerment</a:t>
            </a:r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b="1" dirty="0" err="1"/>
              <a:t>ICTs</a:t>
            </a:r>
            <a:r>
              <a:rPr lang="fr-FR" sz="2000" b="1" dirty="0"/>
              <a:t> to Access Information and </a:t>
            </a:r>
            <a:r>
              <a:rPr lang="fr-FR" sz="2000" b="1" dirty="0" err="1"/>
              <a:t>Knowledge</a:t>
            </a:r>
            <a:r>
              <a:rPr lang="fr-FR" sz="2000" b="1" dirty="0"/>
              <a:t> for </a:t>
            </a:r>
            <a:r>
              <a:rPr lang="fr-FR" sz="2000" b="1" dirty="0" err="1"/>
              <a:t>Persons</a:t>
            </a:r>
            <a:r>
              <a:rPr lang="fr-FR" sz="2000" b="1" dirty="0"/>
              <a:t> </a:t>
            </a:r>
            <a:r>
              <a:rPr lang="fr-FR" sz="2000" b="1" dirty="0" err="1"/>
              <a:t>with</a:t>
            </a:r>
            <a:r>
              <a:rPr lang="fr-FR" sz="2000" b="1" dirty="0"/>
              <a:t> </a:t>
            </a:r>
            <a:r>
              <a:rPr lang="fr-FR" sz="2000" b="1" dirty="0" err="1" smtClean="0"/>
              <a:t>Disabilities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20-21 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</a:rPr>
              <a:t>June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 2013, 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</a:rPr>
              <a:t>Lisbon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, Portugal</a:t>
            </a:r>
            <a:r>
              <a:rPr lang="fr-FR" sz="2000" b="1" dirty="0"/>
              <a:t/>
            </a:r>
            <a:br>
              <a:rPr lang="fr-FR" sz="2000" b="1" dirty="0"/>
            </a:br>
            <a:endParaRPr lang="en-US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334000"/>
            <a:ext cx="6019800" cy="8382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1600" dirty="0" smtClean="0">
                <a:solidFill>
                  <a:schemeClr val="tx1"/>
                </a:solidFill>
              </a:rPr>
              <a:t>Ms </a:t>
            </a:r>
            <a:r>
              <a:rPr lang="fr-FR" sz="1600" dirty="0" err="1" smtClean="0">
                <a:solidFill>
                  <a:schemeClr val="tx1"/>
                </a:solidFill>
              </a:rPr>
              <a:t>Irmgarda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Kasinskaite-Buddeberg</a:t>
            </a:r>
            <a:endParaRPr lang="fr-FR" sz="16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600" dirty="0" err="1" smtClean="0">
                <a:solidFill>
                  <a:schemeClr val="tx1"/>
                </a:solidFill>
              </a:rPr>
              <a:t>Knowledge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Societies</a:t>
            </a:r>
            <a:r>
              <a:rPr lang="fr-FR" sz="1600" dirty="0" smtClean="0">
                <a:solidFill>
                  <a:schemeClr val="tx1"/>
                </a:solidFill>
              </a:rPr>
              <a:t> Division, Communication and Information </a:t>
            </a:r>
            <a:r>
              <a:rPr lang="fr-FR" sz="1600" dirty="0" err="1" smtClean="0">
                <a:solidFill>
                  <a:schemeClr val="tx1"/>
                </a:solidFill>
              </a:rPr>
              <a:t>Sector</a:t>
            </a:r>
            <a:endParaRPr lang="fr-FR" sz="16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600" dirty="0" smtClean="0">
                <a:solidFill>
                  <a:schemeClr val="tx1"/>
                </a:solidFill>
              </a:rPr>
              <a:t>UNESCO </a:t>
            </a:r>
            <a:r>
              <a:rPr lang="fr-FR" sz="1600" dirty="0" err="1" smtClean="0">
                <a:solidFill>
                  <a:schemeClr val="tx1"/>
                </a:solidFill>
              </a:rPr>
              <a:t>Headquarters</a:t>
            </a:r>
            <a:r>
              <a:rPr lang="fr-FR" sz="1600" dirty="0" smtClean="0">
                <a:solidFill>
                  <a:schemeClr val="tx1"/>
                </a:solidFill>
              </a:rPr>
              <a:t>, Paris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1305515" cy="12192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r="13631" b="26738"/>
          <a:stretch/>
        </p:blipFill>
        <p:spPr bwMode="auto">
          <a:xfrm>
            <a:off x="1676400" y="0"/>
            <a:ext cx="7438985" cy="398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8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876800" cy="1143000"/>
          </a:xfrm>
        </p:spPr>
        <p:txBody>
          <a:bodyPr/>
          <a:lstStyle/>
          <a:p>
            <a:r>
              <a:rPr lang="en-GB" dirty="0" smtClean="0"/>
              <a:t>Finding no 6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114800" y="1447800"/>
            <a:ext cx="4572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order</a:t>
            </a:r>
            <a:r>
              <a:rPr lang="fr-FR" dirty="0" smtClean="0"/>
              <a:t> for </a:t>
            </a:r>
            <a:r>
              <a:rPr lang="fr-FR" dirty="0" err="1" smtClean="0"/>
              <a:t>persons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disabilities</a:t>
            </a:r>
            <a:r>
              <a:rPr lang="fr-FR" dirty="0" smtClean="0"/>
              <a:t> to </a:t>
            </a:r>
            <a:r>
              <a:rPr lang="fr-FR" dirty="0" err="1" smtClean="0"/>
              <a:t>access</a:t>
            </a:r>
            <a:r>
              <a:rPr lang="fr-FR" dirty="0" smtClean="0"/>
              <a:t> ICT, the </a:t>
            </a:r>
            <a:r>
              <a:rPr lang="fr-FR" dirty="0" err="1" smtClean="0"/>
              <a:t>technology</a:t>
            </a:r>
            <a:r>
              <a:rPr lang="fr-FR" dirty="0" smtClean="0"/>
              <a:t> or content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designed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accessible : </a:t>
            </a:r>
            <a:br>
              <a:rPr lang="fr-FR" dirty="0" smtClean="0"/>
            </a:br>
            <a:r>
              <a:rPr lang="fr-FR" dirty="0" smtClean="0"/>
              <a:t>AT and ICT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interoperable</a:t>
            </a:r>
            <a:r>
              <a:rPr lang="fr-FR" dirty="0" smtClean="0"/>
              <a:t>.</a:t>
            </a:r>
          </a:p>
          <a:p>
            <a:pPr algn="ctr"/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price</a:t>
            </a:r>
            <a:r>
              <a:rPr lang="fr-FR" dirty="0" smtClean="0"/>
              <a:t> of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mainstream</a:t>
            </a:r>
            <a:r>
              <a:rPr lang="fr-FR" dirty="0" smtClean="0"/>
              <a:t> AT has been </a:t>
            </a:r>
            <a:r>
              <a:rPr lang="fr-FR" dirty="0" err="1" smtClean="0"/>
              <a:t>decreasing</a:t>
            </a:r>
            <a:r>
              <a:rPr lang="fr-FR" dirty="0" smtClean="0"/>
              <a:t> and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supplied</a:t>
            </a:r>
            <a:r>
              <a:rPr lang="fr-FR" dirty="0" smtClean="0"/>
              <a:t> </a:t>
            </a:r>
            <a:r>
              <a:rPr lang="fr-FR" dirty="0" err="1" smtClean="0"/>
              <a:t>directly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IC </a:t>
            </a:r>
            <a:r>
              <a:rPr lang="fr-FR" dirty="0" err="1" smtClean="0"/>
              <a:t>products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no </a:t>
            </a:r>
            <a:r>
              <a:rPr lang="fr-FR" dirty="0" err="1" smtClean="0"/>
              <a:t>additional</a:t>
            </a:r>
            <a:r>
              <a:rPr lang="fr-FR" dirty="0" smtClean="0"/>
              <a:t> </a:t>
            </a:r>
            <a:r>
              <a:rPr lang="fr-FR" dirty="0" err="1" smtClean="0"/>
              <a:t>cost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fr-FR" dirty="0" smtClean="0"/>
              <a:t>But, in </a:t>
            </a:r>
            <a:r>
              <a:rPr lang="fr-FR" dirty="0" err="1" smtClean="0"/>
              <a:t>general</a:t>
            </a:r>
            <a:r>
              <a:rPr lang="fr-FR" dirty="0" smtClean="0"/>
              <a:t>, the </a:t>
            </a:r>
            <a:r>
              <a:rPr lang="fr-FR" dirty="0" err="1" smtClean="0"/>
              <a:t>limited</a:t>
            </a:r>
            <a:r>
              <a:rPr lang="fr-FR" dirty="0" smtClean="0"/>
              <a:t> </a:t>
            </a:r>
            <a:r>
              <a:rPr lang="fr-FR" dirty="0" err="1" smtClean="0"/>
              <a:t>availability</a:t>
            </a:r>
            <a:r>
              <a:rPr lang="fr-FR" dirty="0" smtClean="0"/>
              <a:t> of AT and </a:t>
            </a:r>
            <a:r>
              <a:rPr lang="fr-FR" dirty="0" err="1" smtClean="0"/>
              <a:t>ICTs</a:t>
            </a:r>
            <a:r>
              <a:rPr lang="fr-FR" dirty="0" smtClean="0"/>
              <a:t> due to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cost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 marL="342900" indent="-342900">
              <a:buFont typeface="Wingdings" pitchFamily="2" charset="2"/>
              <a:buChar char="à"/>
            </a:pP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Development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of Free and Open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Assistive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Technologies.</a:t>
            </a:r>
          </a:p>
          <a:p>
            <a:endParaRPr lang="fr-FR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200" dirty="0" smtClean="0"/>
              <a:t> </a:t>
            </a:r>
            <a:endParaRPr lang="en-US" sz="2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2" r="32431"/>
          <a:stretch/>
        </p:blipFill>
        <p:spPr bwMode="auto">
          <a:xfrm>
            <a:off x="0" y="-13448"/>
            <a:ext cx="3645264" cy="687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0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no 7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345506"/>
              </p:ext>
            </p:extLst>
          </p:nvPr>
        </p:nvGraphicFramePr>
        <p:xfrm>
          <a:off x="1524000" y="1651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5057001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Access to information and knowledge for Persons with Disabilities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4419600" cy="1143000"/>
          </a:xfrm>
        </p:spPr>
        <p:txBody>
          <a:bodyPr/>
          <a:lstStyle/>
          <a:p>
            <a:r>
              <a:rPr lang="en-GB" dirty="0" smtClean="0"/>
              <a:t>Finding no 7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419600" y="1295400"/>
            <a:ext cx="4114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200" dirty="0"/>
          </a:p>
          <a:p>
            <a:r>
              <a:rPr lang="fr-FR" dirty="0"/>
              <a:t>The </a:t>
            </a:r>
            <a:r>
              <a:rPr lang="fr-FR" dirty="0" err="1"/>
              <a:t>archival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preserve</a:t>
            </a:r>
            <a:r>
              <a:rPr lang="fr-FR" dirty="0"/>
              <a:t> content </a:t>
            </a:r>
            <a:r>
              <a:rPr lang="fr-FR" dirty="0" err="1"/>
              <a:t>makes</a:t>
            </a:r>
            <a:r>
              <a:rPr lang="fr-FR" dirty="0"/>
              <a:t> a </a:t>
            </a:r>
            <a:r>
              <a:rPr lang="fr-FR" dirty="0" err="1"/>
              <a:t>huge</a:t>
            </a:r>
            <a:r>
              <a:rPr lang="fr-FR" dirty="0"/>
              <a:t> </a:t>
            </a:r>
            <a:r>
              <a:rPr lang="fr-FR" dirty="0" err="1"/>
              <a:t>difference</a:t>
            </a:r>
            <a:r>
              <a:rPr lang="fr-FR" dirty="0"/>
              <a:t> </a:t>
            </a:r>
            <a:r>
              <a:rPr lang="fr-FR" dirty="0" err="1"/>
              <a:t>regarding</a:t>
            </a:r>
            <a:r>
              <a:rPr lang="fr-FR" dirty="0"/>
              <a:t> the </a:t>
            </a:r>
            <a:r>
              <a:rPr lang="fr-FR" dirty="0" err="1"/>
              <a:t>accessibility</a:t>
            </a:r>
            <a:r>
              <a:rPr lang="fr-FR" dirty="0"/>
              <a:t> of the content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It </a:t>
            </a:r>
            <a:r>
              <a:rPr lang="fr-FR" dirty="0" err="1"/>
              <a:t>allows</a:t>
            </a:r>
            <a:r>
              <a:rPr lang="fr-FR" dirty="0"/>
              <a:t> to </a:t>
            </a:r>
            <a:r>
              <a:rPr lang="fr-FR" dirty="0" err="1"/>
              <a:t>seperate</a:t>
            </a:r>
            <a:r>
              <a:rPr lang="fr-FR" dirty="0"/>
              <a:t> the structure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and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allows</a:t>
            </a:r>
            <a:r>
              <a:rPr lang="fr-FR" dirty="0"/>
              <a:t> </a:t>
            </a:r>
            <a:r>
              <a:rPr lang="fr-FR" dirty="0" err="1"/>
              <a:t>persons</a:t>
            </a:r>
            <a:r>
              <a:rPr lang="fr-FR" dirty="0"/>
              <a:t> </a:t>
            </a:r>
            <a:r>
              <a:rPr lang="fr-FR" dirty="0" err="1"/>
              <a:t>seeking</a:t>
            </a:r>
            <a:r>
              <a:rPr lang="fr-FR" dirty="0"/>
              <a:t> accessible formats to </a:t>
            </a:r>
            <a:r>
              <a:rPr lang="fr-FR" dirty="0" err="1"/>
              <a:t>search</a:t>
            </a:r>
            <a:r>
              <a:rPr lang="fr-FR" dirty="0"/>
              <a:t> and </a:t>
            </a:r>
            <a:r>
              <a:rPr lang="fr-FR" dirty="0" err="1"/>
              <a:t>find</a:t>
            </a:r>
            <a:r>
              <a:rPr lang="fr-FR" dirty="0"/>
              <a:t> the </a:t>
            </a:r>
            <a:r>
              <a:rPr lang="fr-FR" dirty="0" err="1"/>
              <a:t>most</a:t>
            </a:r>
            <a:r>
              <a:rPr lang="fr-FR" dirty="0"/>
              <a:t> accessible versions of </a:t>
            </a:r>
            <a:r>
              <a:rPr lang="fr-FR" dirty="0" err="1"/>
              <a:t>works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meet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individual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. </a:t>
            </a:r>
            <a:endParaRPr lang="fr-FR" dirty="0" smtClean="0"/>
          </a:p>
          <a:p>
            <a:endParaRPr lang="fr-FR" dirty="0"/>
          </a:p>
          <a:p>
            <a:r>
              <a:rPr lang="fr-FR" b="1" dirty="0" smtClean="0">
                <a:sym typeface="Wingdings" pitchFamily="2" charset="2"/>
              </a:rPr>
              <a:t> 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Accessible digital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archiving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and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preservation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of cultural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heritage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.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4" r="13210"/>
          <a:stretch/>
        </p:blipFill>
        <p:spPr bwMode="auto">
          <a:xfrm>
            <a:off x="0" y="-22412"/>
            <a:ext cx="3899647" cy="688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7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2057400" y="2133600"/>
            <a:ext cx="1024756" cy="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5535"/>
            <a:ext cx="2430101" cy="35052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 flipH="1">
            <a:off x="3048000" y="609600"/>
            <a:ext cx="391294" cy="1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0" y="609600"/>
            <a:ext cx="0" cy="5338408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048000" y="1645815"/>
            <a:ext cx="346844" cy="0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48000" y="2683998"/>
            <a:ext cx="346844" cy="0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048000" y="3720213"/>
            <a:ext cx="346844" cy="0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48000" y="4758398"/>
            <a:ext cx="346844" cy="0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37046"/>
            <a:ext cx="3048000" cy="1143000"/>
          </a:xfrm>
        </p:spPr>
        <p:txBody>
          <a:bodyPr/>
          <a:lstStyle/>
          <a:p>
            <a:r>
              <a:rPr lang="en-GB" dirty="0" smtClean="0"/>
              <a:t>Follow up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070225" y="5948008"/>
            <a:ext cx="346844" cy="0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352800" y="333029"/>
            <a:ext cx="5410200" cy="6228988"/>
            <a:chOff x="4768850" y="333029"/>
            <a:chExt cx="3397250" cy="6228988"/>
          </a:xfrm>
        </p:grpSpPr>
        <p:sp>
          <p:nvSpPr>
            <p:cNvPr id="5" name="Rectangle 4"/>
            <p:cNvSpPr/>
            <p:nvPr/>
          </p:nvSpPr>
          <p:spPr bwMode="auto">
            <a:xfrm>
              <a:off x="4768850" y="333029"/>
              <a:ext cx="3384550" cy="84701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18 recommendations for policy and decision makers, educators and IT industry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768850" y="1343920"/>
              <a:ext cx="3384550" cy="84701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World Summit on the Information Society Review+10, February 2013, Paris, France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768850" y="2333093"/>
              <a:ext cx="3384550" cy="8450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Model Policy for Accessible ICTs in Support of Inclusive Education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768850" y="3343984"/>
              <a:ext cx="3384550" cy="8470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Awareness raising at international level through international cooperation mechanisms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768850" y="5334000"/>
              <a:ext cx="3384550" cy="12280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Plans to develop a chapter on accessibility for UNESCO ICT Competency Framework for Teachers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781550" y="4356849"/>
              <a:ext cx="3384550" cy="8470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Contribution to the global consultations for the preparation of the High-level meeting at UN during the General Assembly meeting in September 2013, NY, USA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6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53263"/>
            <a:ext cx="3657600" cy="52757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267200" y="3332829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Thank you for your attention.</a:t>
            </a:r>
          </a:p>
          <a:p>
            <a:endParaRPr lang="en-US" dirty="0"/>
          </a:p>
          <a:p>
            <a:r>
              <a:rPr lang="en-US" dirty="0" smtClean="0"/>
              <a:t>Irmgarda Kasinskaite-</a:t>
            </a:r>
            <a:r>
              <a:rPr lang="en-US" dirty="0" err="1" smtClean="0"/>
              <a:t>Buddeberg</a:t>
            </a:r>
            <a:endParaRPr lang="en-US" dirty="0" smtClean="0"/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4"/>
              </a:rPr>
              <a:t>i.kasinskaite@unesco.org</a:t>
            </a:r>
            <a:endParaRPr lang="en-US" dirty="0" smtClean="0"/>
          </a:p>
          <a:p>
            <a:endParaRPr lang="en-US" dirty="0"/>
          </a:p>
          <a:p>
            <a:r>
              <a:rPr lang="en-US" sz="1200" dirty="0">
                <a:hlinkClick r:id="rId5"/>
              </a:rPr>
              <a:t>http://www.unesco.org/new/en/communication-and-information/access-to-knowledge/access-for-people-with-disabilities</a:t>
            </a:r>
            <a:r>
              <a:rPr lang="en-US" sz="1200" dirty="0" smtClean="0">
                <a:hlinkClick r:id="rId5"/>
              </a:rPr>
              <a:t>/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Available in English on UNESCO’s website:</a:t>
            </a:r>
          </a:p>
          <a:p>
            <a:r>
              <a:rPr lang="en-US" sz="1200" dirty="0" smtClean="0">
                <a:hlinkClick r:id="rId6"/>
              </a:rPr>
              <a:t>http</a:t>
            </a:r>
            <a:r>
              <a:rPr lang="en-US" sz="1200" dirty="0">
                <a:hlinkClick r:id="rId6"/>
              </a:rPr>
              <a:t>://</a:t>
            </a:r>
            <a:r>
              <a:rPr lang="en-US" sz="1200" dirty="0" smtClean="0">
                <a:hlinkClick r:id="rId6"/>
              </a:rPr>
              <a:t>unesdoc.unesco.org/images/0021/002197/219767e.pdf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Report will be soon available in Portuguese.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3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38648" y="381000"/>
            <a:ext cx="4114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United Nations Convention</a:t>
            </a:r>
            <a:b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on the Rights of Persons with Disabilities (2006)</a:t>
            </a:r>
            <a:r>
              <a:rPr lang="de-DE" sz="2400" b="1" dirty="0" smtClean="0">
                <a:solidFill>
                  <a:schemeClr val="accent2"/>
                </a:solidFill>
              </a:rPr>
              <a:t/>
            </a:r>
            <a:br>
              <a:rPr lang="de-DE" sz="2400" b="1" dirty="0" smtClean="0">
                <a:solidFill>
                  <a:schemeClr val="accent2"/>
                </a:solidFill>
              </a:rPr>
            </a:br>
            <a:endParaRPr lang="en-US" sz="24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67201" y="1657350"/>
            <a:ext cx="47244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1" indent="-5334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1600" b="1" dirty="0" smtClean="0">
                <a:solidFill>
                  <a:schemeClr val="accent6">
                    <a:lumMod val="50000"/>
                  </a:schemeClr>
                </a:solidFill>
              </a:rPr>
              <a:t>132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 countries have ratified the Convention</a:t>
            </a:r>
          </a:p>
          <a:p>
            <a:pPr marL="533400" lvl="1" indent="-5334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1600" b="1" dirty="0" smtClean="0">
                <a:solidFill>
                  <a:schemeClr val="accent6">
                    <a:lumMod val="50000"/>
                  </a:schemeClr>
                </a:solidFill>
              </a:rPr>
              <a:t>77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 countries have already ratified optional protoco</a:t>
            </a:r>
            <a:r>
              <a:rPr lang="de-DE" sz="1600" dirty="0" smtClean="0">
                <a:solidFill>
                  <a:srgbClr val="CC3300"/>
                </a:solidFill>
              </a:rPr>
              <a:t>l</a:t>
            </a:r>
          </a:p>
          <a:p>
            <a:pPr marL="533400" lvl="1" indent="-53340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400" dirty="0" smtClean="0">
              <a:solidFill>
                <a:srgbClr val="CC3300"/>
              </a:solidFill>
            </a:endParaRPr>
          </a:p>
          <a:p>
            <a:pPr marL="533400" lvl="1" indent="-5334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1800" b="1" dirty="0" smtClean="0"/>
              <a:t>Articles linked to UNESCO’s mandate :</a:t>
            </a:r>
          </a:p>
          <a:p>
            <a:pPr marL="533400" lvl="1" indent="-53340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1800" dirty="0" smtClean="0"/>
          </a:p>
          <a:p>
            <a:pPr marL="533400" lvl="1" indent="-5334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 smtClean="0"/>
              <a:t>5. 	Equality and non-discrimination</a:t>
            </a:r>
          </a:p>
          <a:p>
            <a:pPr marL="533400" lvl="1" indent="-53340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6. 	Women with disabilities</a:t>
            </a:r>
          </a:p>
          <a:p>
            <a:pPr marL="533400" lvl="1" indent="-53340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fr-FR" sz="1800" dirty="0" smtClean="0"/>
              <a:t>8. 	</a:t>
            </a:r>
            <a:r>
              <a:rPr lang="en-US" sz="1800" dirty="0" smtClean="0"/>
              <a:t>Awareness-raising</a:t>
            </a:r>
          </a:p>
          <a:p>
            <a:pPr marL="533400" lvl="1" indent="-53340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9. 	Accessibility </a:t>
            </a:r>
          </a:p>
          <a:p>
            <a:pPr marL="533400" lvl="1" indent="-53340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GB" sz="1800" dirty="0" smtClean="0"/>
              <a:t>21. 	</a:t>
            </a:r>
            <a:r>
              <a:rPr lang="en-US" sz="1800" dirty="0" smtClean="0"/>
              <a:t>Freedom of expression and opinion and access to information</a:t>
            </a:r>
          </a:p>
          <a:p>
            <a:pPr marL="533400" lvl="1" indent="-53340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24. 	Education</a:t>
            </a:r>
          </a:p>
          <a:p>
            <a:pPr marL="533400" lvl="1" indent="-53340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27. 	Work and employment</a:t>
            </a:r>
          </a:p>
          <a:p>
            <a:pPr marL="533400" lvl="1" indent="-53340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29. 	Participation in political and public life</a:t>
            </a:r>
          </a:p>
          <a:p>
            <a:pPr marL="533400" lvl="1" indent="-53340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30. 	Participation in cultural life, recreation, leisure and sport</a:t>
            </a:r>
          </a:p>
          <a:p>
            <a:pPr marL="533400" lvl="1" indent="-53340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31. 	Statistics and data collection</a:t>
            </a:r>
          </a:p>
          <a:p>
            <a:pPr marL="533400" lvl="1" indent="-53340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32. 	International cooperation</a:t>
            </a:r>
          </a:p>
          <a:p>
            <a:pPr marL="533400" lvl="1" indent="-533400"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sz="2000" dirty="0" smtClean="0"/>
          </a:p>
          <a:p>
            <a:pPr marL="533400" lvl="1" indent="-533400"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sz="3200" dirty="0" smtClean="0"/>
          </a:p>
          <a:p>
            <a:pPr marL="533400" lvl="1" indent="-533400"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sz="3200" dirty="0" smtClean="0"/>
          </a:p>
          <a:p>
            <a:pPr marL="533400" lvl="1" indent="-533400"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sz="3200" dirty="0" smtClean="0"/>
          </a:p>
          <a:p>
            <a:pPr marL="533400" lvl="1" indent="-533400">
              <a:lnSpc>
                <a:spcPct val="80000"/>
              </a:lnSpc>
              <a:buFontTx/>
              <a:buNone/>
            </a:pPr>
            <a:endParaRPr lang="en-GB" sz="3200" dirty="0" smtClean="0"/>
          </a:p>
          <a:p>
            <a:pPr marL="533400" lvl="1" indent="-533400"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AFAF8C-5956-4ED9-B037-E7B48369EFC0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/>
          <a:stretch/>
        </p:blipFill>
        <p:spPr bwMode="auto">
          <a:xfrm>
            <a:off x="0" y="-31376"/>
            <a:ext cx="4146235" cy="68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7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04800" y="406400"/>
            <a:ext cx="3384550" cy="3937000"/>
            <a:chOff x="683568" y="1700808"/>
            <a:chExt cx="3672408" cy="458427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683568" y="1700808"/>
              <a:ext cx="3672408" cy="793006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Asia-Pacific Regional Report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3568" y="2647238"/>
              <a:ext cx="3672408" cy="793006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Eastern Europe and Central Asia Regional Report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3568" y="3573336"/>
              <a:ext cx="3672408" cy="791157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North Africa and Arab States Regional Report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3568" y="4519766"/>
              <a:ext cx="3672408" cy="793005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Latin American and Caribbean Regional Report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3568" y="5492075"/>
              <a:ext cx="3672408" cy="793005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African Regional Report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3976688" y="1222375"/>
            <a:ext cx="1368425" cy="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18219" y="3352800"/>
            <a:ext cx="4620982" cy="3108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latin typeface="Arial" charset="0"/>
              </a:rPr>
              <a:t>Policy recommendations for UNESCO‘s Member States </a:t>
            </a:r>
            <a:br>
              <a:rPr lang="de-DE" sz="1400" dirty="0">
                <a:latin typeface="Arial" charset="0"/>
              </a:rPr>
            </a:br>
            <a:r>
              <a:rPr lang="de-DE" sz="1400" dirty="0">
                <a:latin typeface="Arial" charset="0"/>
              </a:rPr>
              <a:t>on accessible, adoptive and affordable ICTs in education </a:t>
            </a:r>
          </a:p>
          <a:p>
            <a:pPr>
              <a:defRPr/>
            </a:pPr>
            <a:r>
              <a:rPr lang="de-DE" sz="1400" dirty="0">
                <a:latin typeface="Arial" charset="0"/>
              </a:rPr>
              <a:t>for Persons with Disabilities:</a:t>
            </a:r>
          </a:p>
          <a:p>
            <a:pPr>
              <a:defRPr/>
            </a:pPr>
            <a:endParaRPr lang="de-DE" sz="1400" dirty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1400" dirty="0">
                <a:latin typeface="Arial" charset="0"/>
              </a:rPr>
              <a:t>National/regional education and information policies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1400" dirty="0">
                <a:latin typeface="Arial" charset="0"/>
              </a:rPr>
              <a:t>Linkages with other policies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1400" dirty="0">
                <a:latin typeface="Arial" charset="0"/>
              </a:rPr>
              <a:t>Existing Open Educational Resources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1400" dirty="0">
                <a:latin typeface="Arial" charset="0"/>
              </a:rPr>
              <a:t>Existing technical solutions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1400" dirty="0">
                <a:latin typeface="Arial" charset="0"/>
              </a:rPr>
              <a:t>Gender issues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1400" dirty="0">
                <a:latin typeface="Arial" charset="0"/>
              </a:rPr>
              <a:t>Open Document Format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1400" dirty="0">
                <a:latin typeface="Arial" charset="0"/>
              </a:rPr>
              <a:t>Web accessibility standards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1400" dirty="0">
                <a:latin typeface="Arial" charset="0"/>
              </a:rPr>
              <a:t>Impact and sustainability issues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1400" dirty="0">
                <a:latin typeface="Arial" charset="0"/>
              </a:rPr>
              <a:t>Budgetary implications and funding sources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1400" dirty="0">
                <a:latin typeface="Arial" charset="0"/>
              </a:rPr>
              <a:t>Succesful cases studies at grassroot level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12" name="Straight Connector 11"/>
          <p:cNvCxnSpPr>
            <a:stCxn id="4" idx="3"/>
          </p:cNvCxnSpPr>
          <p:nvPr/>
        </p:nvCxnSpPr>
        <p:spPr>
          <a:xfrm>
            <a:off x="3689350" y="747713"/>
            <a:ext cx="287338" cy="0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76688" y="747713"/>
            <a:ext cx="0" cy="3343275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89350" y="1582738"/>
            <a:ext cx="287338" cy="0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89350" y="2419350"/>
            <a:ext cx="287338" cy="0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89350" y="3254375"/>
            <a:ext cx="287338" cy="0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89350" y="4090988"/>
            <a:ext cx="287338" cy="0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6215"/>
            <a:ext cx="1845375" cy="26617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3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52400"/>
            <a:ext cx="4876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Major objectives 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1350288"/>
            <a:ext cx="5029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Five regional studies commissioned by UNESCO with an aim to: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/>
              <a:t>governments, civil society, industry, academia and other groups with an </a:t>
            </a:r>
            <a:r>
              <a:rPr lang="en-US" dirty="0" smtClean="0"/>
              <a:t>insight into </a:t>
            </a:r>
            <a:r>
              <a:rPr lang="en-US" dirty="0"/>
              <a:t>the use of Information and Communication Technologies (ICTs) by persons </a:t>
            </a:r>
            <a:r>
              <a:rPr lang="en-US" dirty="0" smtClean="0"/>
              <a:t>with disabilities </a:t>
            </a:r>
            <a:r>
              <a:rPr lang="en-US" dirty="0"/>
              <a:t>to access information and knowledge around the </a:t>
            </a:r>
            <a:r>
              <a:rPr lang="en-US" dirty="0" smtClean="0"/>
              <a:t>world;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present </a:t>
            </a:r>
            <a:r>
              <a:rPr lang="en-US" dirty="0"/>
              <a:t>an overview and critical assessment of existing information </a:t>
            </a:r>
            <a:r>
              <a:rPr lang="en-US" dirty="0" smtClean="0"/>
              <a:t>and education policies </a:t>
            </a:r>
            <a:r>
              <a:rPr lang="en-US" dirty="0"/>
              <a:t>and </a:t>
            </a:r>
            <a:r>
              <a:rPr lang="en-US" dirty="0" smtClean="0"/>
              <a:t>strategies as </a:t>
            </a:r>
            <a:r>
              <a:rPr lang="en-US" dirty="0"/>
              <a:t>well as challenges and advantages in using ICTs to access information </a:t>
            </a:r>
            <a:r>
              <a:rPr lang="en-US" dirty="0" smtClean="0"/>
              <a:t>and knowledge </a:t>
            </a:r>
            <a:r>
              <a:rPr lang="en-US" dirty="0"/>
              <a:t>for persons with </a:t>
            </a:r>
            <a:r>
              <a:rPr lang="en-US" dirty="0" smtClean="0"/>
              <a:t>disabilities;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Based </a:t>
            </a:r>
            <a:r>
              <a:rPr lang="en-US" dirty="0"/>
              <a:t>on the best available information and analysis, to make recommendations for </a:t>
            </a:r>
            <a:r>
              <a:rPr lang="en-US" dirty="0" smtClean="0"/>
              <a:t>strategy formulation</a:t>
            </a:r>
            <a:r>
              <a:rPr lang="en-US" dirty="0"/>
              <a:t>, action-oriented initiatives and new synergies at national, regional </a:t>
            </a:r>
            <a:r>
              <a:rPr lang="en-US" dirty="0" smtClean="0"/>
              <a:t>and international </a:t>
            </a:r>
            <a:r>
              <a:rPr lang="en-US" dirty="0"/>
              <a:t>levels.</a:t>
            </a:r>
          </a:p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9" r="11160"/>
          <a:stretch/>
        </p:blipFill>
        <p:spPr bwMode="auto">
          <a:xfrm>
            <a:off x="0" y="-1"/>
            <a:ext cx="350576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6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Finding no 1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41148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/>
              <a:t>An </a:t>
            </a:r>
            <a:r>
              <a:rPr lang="fr-FR" sz="1800" dirty="0" err="1"/>
              <a:t>evolutive</a:t>
            </a:r>
            <a:r>
              <a:rPr lang="fr-FR" sz="1800" dirty="0"/>
              <a:t> </a:t>
            </a:r>
            <a:r>
              <a:rPr lang="fr-FR" sz="1800" dirty="0" err="1" smtClean="0"/>
              <a:t>technology</a:t>
            </a:r>
            <a:r>
              <a:rPr lang="fr-FR" sz="1800" dirty="0" smtClean="0"/>
              <a:t>: </a:t>
            </a:r>
            <a:r>
              <a:rPr lang="fr-FR" sz="1800" dirty="0" err="1" smtClean="0"/>
              <a:t>there</a:t>
            </a:r>
            <a:r>
              <a:rPr lang="fr-FR" sz="1800" dirty="0" smtClean="0"/>
              <a:t> </a:t>
            </a:r>
            <a:r>
              <a:rPr lang="fr-FR" sz="1800" dirty="0" err="1"/>
              <a:t>is</a:t>
            </a:r>
            <a:r>
              <a:rPr lang="fr-FR" sz="1800" dirty="0"/>
              <a:t> a </a:t>
            </a:r>
            <a:r>
              <a:rPr lang="fr-FR" sz="1800" dirty="0" err="1"/>
              <a:t>rapid</a:t>
            </a:r>
            <a:r>
              <a:rPr lang="fr-FR" sz="1800" dirty="0"/>
              <a:t> rate of innovation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 smtClean="0"/>
              <a:t>will</a:t>
            </a:r>
            <a:r>
              <a:rPr lang="fr-FR" sz="1800" dirty="0" smtClean="0"/>
              <a:t> </a:t>
            </a:r>
            <a:r>
              <a:rPr lang="fr-FR" sz="1800" dirty="0" err="1"/>
              <a:t>render</a:t>
            </a:r>
            <a:r>
              <a:rPr lang="fr-FR" sz="1800" dirty="0"/>
              <a:t> an </a:t>
            </a:r>
            <a:r>
              <a:rPr lang="fr-FR" sz="1800" dirty="0" err="1"/>
              <a:t>ICTs</a:t>
            </a:r>
            <a:r>
              <a:rPr lang="fr-FR" sz="1800" dirty="0"/>
              <a:t>’ </a:t>
            </a:r>
            <a:r>
              <a:rPr lang="fr-FR" sz="1800" dirty="0" err="1"/>
              <a:t>definition</a:t>
            </a:r>
            <a:r>
              <a:rPr lang="fr-FR" sz="1800" dirty="0"/>
              <a:t> </a:t>
            </a:r>
            <a:r>
              <a:rPr lang="fr-FR" sz="1800" dirty="0" err="1"/>
              <a:t>obsolete</a:t>
            </a:r>
            <a:r>
              <a:rPr lang="fr-FR" sz="1800" dirty="0"/>
              <a:t>.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The </a:t>
            </a:r>
            <a:r>
              <a:rPr lang="fr-FR" sz="1800" dirty="0" err="1"/>
              <a:t>most</a:t>
            </a:r>
            <a:r>
              <a:rPr lang="fr-FR" sz="1800" dirty="0"/>
              <a:t> important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smtClean="0"/>
              <a:t>not </a:t>
            </a:r>
            <a:br>
              <a:rPr lang="fr-FR" sz="1800" dirty="0" smtClean="0"/>
            </a:br>
            <a:r>
              <a:rPr lang="fr-FR" sz="1800" i="1" dirty="0" smtClean="0">
                <a:solidFill>
                  <a:schemeClr val="accent6">
                    <a:lumMod val="50000"/>
                  </a:schemeClr>
                </a:solidFill>
              </a:rPr>
              <a:t>« </a:t>
            </a:r>
            <a:r>
              <a:rPr lang="fr-FR" sz="1800" i="1" dirty="0" err="1" smtClean="0">
                <a:solidFill>
                  <a:schemeClr val="accent6">
                    <a:lumMod val="50000"/>
                  </a:schemeClr>
                </a:solidFill>
              </a:rPr>
              <a:t>what</a:t>
            </a:r>
            <a:r>
              <a:rPr lang="fr-FR" sz="18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800" i="1" dirty="0">
                <a:solidFill>
                  <a:schemeClr val="accent6">
                    <a:lumMod val="50000"/>
                  </a:schemeClr>
                </a:solidFill>
              </a:rPr>
              <a:t>are the technologies ? </a:t>
            </a:r>
            <a:r>
              <a:rPr lang="fr-FR" sz="1800" i="1" dirty="0" smtClean="0">
                <a:solidFill>
                  <a:schemeClr val="accent6">
                    <a:lumMod val="50000"/>
                  </a:schemeClr>
                </a:solidFill>
              </a:rPr>
              <a:t>», </a:t>
            </a:r>
            <a:r>
              <a:rPr lang="fr-FR" sz="1800" dirty="0"/>
              <a:t>but</a:t>
            </a:r>
          </a:p>
          <a:p>
            <a:pPr marL="0" indent="0">
              <a:buNone/>
            </a:pPr>
            <a:r>
              <a:rPr lang="fr-FR" sz="1800" i="1" dirty="0">
                <a:solidFill>
                  <a:schemeClr val="accent6">
                    <a:lumMod val="50000"/>
                  </a:schemeClr>
                </a:solidFill>
              </a:rPr>
              <a:t>«How are </a:t>
            </a:r>
            <a:r>
              <a:rPr lang="fr-FR" sz="1800" i="1" dirty="0" err="1">
                <a:solidFill>
                  <a:schemeClr val="accent6">
                    <a:lumMod val="50000"/>
                  </a:schemeClr>
                </a:solidFill>
              </a:rPr>
              <a:t>current</a:t>
            </a:r>
            <a:r>
              <a:rPr lang="fr-FR" sz="1800" i="1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fr-FR" sz="1800" i="1" dirty="0" err="1">
                <a:solidFill>
                  <a:schemeClr val="accent6">
                    <a:lumMod val="50000"/>
                  </a:schemeClr>
                </a:solidFill>
              </a:rPr>
              <a:t>emerging</a:t>
            </a:r>
            <a:r>
              <a:rPr lang="fr-FR" sz="1800" i="1" dirty="0">
                <a:solidFill>
                  <a:schemeClr val="accent6">
                    <a:lumMod val="50000"/>
                  </a:schemeClr>
                </a:solidFill>
              </a:rPr>
              <a:t> technologies </a:t>
            </a:r>
            <a:r>
              <a:rPr lang="fr-FR" sz="1800" i="1" dirty="0" err="1" smtClean="0">
                <a:solidFill>
                  <a:schemeClr val="accent6">
                    <a:lumMod val="50000"/>
                  </a:schemeClr>
                </a:solidFill>
              </a:rPr>
              <a:t>being</a:t>
            </a:r>
            <a:r>
              <a:rPr lang="fr-FR" sz="1800" i="1" dirty="0" smtClean="0">
                <a:solidFill>
                  <a:schemeClr val="accent6">
                    <a:lumMod val="50000"/>
                  </a:schemeClr>
                </a:solidFill>
              </a:rPr>
              <a:t> made </a:t>
            </a:r>
            <a:r>
              <a:rPr lang="fr-FR" sz="1800" i="1" dirty="0" err="1">
                <a:solidFill>
                  <a:schemeClr val="accent6">
                    <a:lumMod val="50000"/>
                  </a:schemeClr>
                </a:solidFill>
              </a:rPr>
              <a:t>accesible</a:t>
            </a:r>
            <a:r>
              <a:rPr lang="fr-FR" sz="1800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r-FR" sz="1800" i="1" dirty="0" err="1">
                <a:solidFill>
                  <a:schemeClr val="accent6">
                    <a:lumMod val="50000"/>
                  </a:schemeClr>
                </a:solidFill>
              </a:rPr>
              <a:t>affordable</a:t>
            </a:r>
            <a:r>
              <a:rPr lang="fr-FR" sz="1800" i="1" dirty="0">
                <a:solidFill>
                  <a:schemeClr val="accent6">
                    <a:lumMod val="50000"/>
                  </a:schemeClr>
                </a:solidFill>
              </a:rPr>
              <a:t> and relevant </a:t>
            </a:r>
            <a:r>
              <a:rPr lang="fr-FR" sz="1800" i="1" dirty="0" smtClean="0">
                <a:solidFill>
                  <a:schemeClr val="accent6">
                    <a:lumMod val="50000"/>
                  </a:schemeClr>
                </a:solidFill>
              </a:rPr>
              <a:t>for </a:t>
            </a:r>
            <a:r>
              <a:rPr lang="fr-FR" sz="1800" i="1" dirty="0" err="1" smtClean="0">
                <a:solidFill>
                  <a:schemeClr val="accent6">
                    <a:lumMod val="50000"/>
                  </a:schemeClr>
                </a:solidFill>
              </a:rPr>
              <a:t>Persons</a:t>
            </a:r>
            <a:r>
              <a:rPr lang="fr-FR" sz="18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800" i="1" dirty="0" err="1" smtClean="0">
                <a:solidFill>
                  <a:schemeClr val="accent6">
                    <a:lumMod val="50000"/>
                  </a:schemeClr>
                </a:solidFill>
              </a:rPr>
              <a:t>with</a:t>
            </a:r>
            <a:r>
              <a:rPr lang="fr-FR" sz="18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800" i="1" dirty="0" err="1" smtClean="0">
                <a:solidFill>
                  <a:schemeClr val="accent6">
                    <a:lumMod val="50000"/>
                  </a:schemeClr>
                </a:solidFill>
              </a:rPr>
              <a:t>Disabilities</a:t>
            </a:r>
            <a:r>
              <a:rPr lang="fr-FR" sz="1800" i="1" dirty="0" smtClean="0">
                <a:solidFill>
                  <a:schemeClr val="accent6">
                    <a:lumMod val="50000"/>
                  </a:schemeClr>
                </a:solidFill>
              </a:rPr>
              <a:t>?»</a:t>
            </a:r>
          </a:p>
          <a:p>
            <a:pPr marL="0" indent="0">
              <a:buNone/>
            </a:pPr>
            <a:endParaRPr lang="fr-FR" sz="18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sz="1800" b="1" dirty="0" err="1" smtClean="0">
                <a:solidFill>
                  <a:schemeClr val="accent6">
                    <a:lumMod val="50000"/>
                  </a:schemeClr>
                </a:solidFill>
              </a:rPr>
              <a:t>Indeed</a:t>
            </a: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r-FR" sz="1800" b="1" dirty="0" err="1">
                <a:solidFill>
                  <a:schemeClr val="accent6">
                    <a:lumMod val="50000"/>
                  </a:schemeClr>
                </a:solidFill>
              </a:rPr>
              <a:t>ICTs</a:t>
            </a: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accent6">
                    <a:lumMod val="50000"/>
                  </a:schemeClr>
                </a:solidFill>
              </a:rPr>
              <a:t>can</a:t>
            </a: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 help to </a:t>
            </a:r>
            <a:r>
              <a:rPr lang="fr-FR" sz="1800" b="1" dirty="0" err="1">
                <a:solidFill>
                  <a:schemeClr val="accent6">
                    <a:lumMod val="50000"/>
                  </a:schemeClr>
                </a:solidFill>
              </a:rPr>
              <a:t>transform</a:t>
            </a: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fr-FR" sz="1800" b="1" dirty="0" err="1">
                <a:solidFill>
                  <a:schemeClr val="accent6">
                    <a:lumMod val="50000"/>
                  </a:schemeClr>
                </a:solidFill>
              </a:rPr>
              <a:t>teaching</a:t>
            </a: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fr-FR" sz="1800" b="1" dirty="0" err="1">
                <a:solidFill>
                  <a:schemeClr val="accent6">
                    <a:lumMod val="50000"/>
                  </a:schemeClr>
                </a:solidFill>
              </a:rPr>
              <a:t>learning</a:t>
            </a: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800" b="1" dirty="0" err="1" smtClean="0">
                <a:solidFill>
                  <a:schemeClr val="accent6">
                    <a:lumMod val="50000"/>
                  </a:schemeClr>
                </a:solidFill>
              </a:rPr>
              <a:t>environment</a:t>
            </a:r>
            <a:r>
              <a:rPr lang="fr-FR" sz="1800" b="1" dirty="0" smtClean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fr-FR" sz="1800" b="1" dirty="0" err="1" smtClean="0">
                <a:solidFill>
                  <a:schemeClr val="accent6">
                    <a:lumMod val="50000"/>
                  </a:schemeClr>
                </a:solidFill>
              </a:rPr>
              <a:t>Persons</a:t>
            </a:r>
            <a:r>
              <a:rPr lang="fr-FR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800" b="1" dirty="0" err="1" smtClean="0">
                <a:solidFill>
                  <a:schemeClr val="accent6">
                    <a:lumMod val="50000"/>
                  </a:schemeClr>
                </a:solidFill>
              </a:rPr>
              <a:t>with</a:t>
            </a:r>
            <a:r>
              <a:rPr lang="fr-FR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800" b="1" dirty="0" err="1" smtClean="0">
                <a:solidFill>
                  <a:schemeClr val="accent6">
                    <a:lumMod val="50000"/>
                  </a:schemeClr>
                </a:solidFill>
              </a:rPr>
              <a:t>Disabilities</a:t>
            </a:r>
            <a:r>
              <a:rPr lang="fr-FR" sz="1800" dirty="0" smtClean="0"/>
              <a:t>.</a:t>
            </a:r>
          </a:p>
          <a:p>
            <a:pPr>
              <a:buFont typeface="Wingdings" pitchFamily="2" charset="2"/>
              <a:buChar char="à"/>
            </a:pPr>
            <a:endParaRPr lang="en-GB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0" r="6545"/>
          <a:stretch/>
        </p:blipFill>
        <p:spPr bwMode="auto">
          <a:xfrm>
            <a:off x="0" y="0"/>
            <a:ext cx="455855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freeworldmaps.net/download/maps/blank-world-map-big.gif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83" t="10791" r="19286" b="10791"/>
          <a:stretch/>
        </p:blipFill>
        <p:spPr bwMode="auto">
          <a:xfrm>
            <a:off x="-1" y="0"/>
            <a:ext cx="9144001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0800000" flipH="1">
            <a:off x="1064601" y="3581401"/>
            <a:ext cx="3656698" cy="2169036"/>
          </a:xfrm>
          <a:prstGeom prst="rect">
            <a:avLst/>
          </a:prstGeom>
          <a:gradFill flip="none" rotWithShape="1">
            <a:gsLst>
              <a:gs pos="3000">
                <a:schemeClr val="accent1">
                  <a:tint val="44500"/>
                  <a:satMod val="160000"/>
                </a:schemeClr>
              </a:gs>
              <a:gs pos="53000">
                <a:schemeClr val="bg1"/>
              </a:gs>
              <a:gs pos="2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4721299" y="1371601"/>
            <a:ext cx="3681569" cy="2194801"/>
          </a:xfrm>
          <a:prstGeom prst="rect">
            <a:avLst/>
          </a:prstGeom>
          <a:gradFill flip="none" rotWithShape="1">
            <a:gsLst>
              <a:gs pos="3000">
                <a:schemeClr val="accent1">
                  <a:tint val="44500"/>
                  <a:satMod val="160000"/>
                </a:schemeClr>
              </a:gs>
              <a:gs pos="53000">
                <a:schemeClr val="bg1"/>
              </a:gs>
              <a:gs pos="2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0800000">
            <a:off x="4746171" y="3539422"/>
            <a:ext cx="3681569" cy="2211014"/>
          </a:xfrm>
          <a:prstGeom prst="rect">
            <a:avLst/>
          </a:prstGeom>
          <a:gradFill flip="none" rotWithShape="1">
            <a:gsLst>
              <a:gs pos="3000">
                <a:schemeClr val="accent1">
                  <a:tint val="44500"/>
                  <a:satMod val="160000"/>
                </a:schemeClr>
              </a:gs>
              <a:gs pos="53000">
                <a:schemeClr val="bg1"/>
              </a:gs>
              <a:gs pos="2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4601" y="1371601"/>
            <a:ext cx="3681569" cy="2211014"/>
          </a:xfrm>
          <a:prstGeom prst="rect">
            <a:avLst/>
          </a:prstGeom>
          <a:gradFill flip="none" rotWithShape="1">
            <a:gsLst>
              <a:gs pos="3000">
                <a:schemeClr val="accent1">
                  <a:tint val="44500"/>
                  <a:satMod val="160000"/>
                </a:schemeClr>
              </a:gs>
              <a:gs pos="53000">
                <a:schemeClr val="bg1"/>
              </a:gs>
              <a:gs pos="2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endCxn id="13" idx="1"/>
          </p:cNvCxnSpPr>
          <p:nvPr/>
        </p:nvCxnSpPr>
        <p:spPr>
          <a:xfrm flipV="1">
            <a:off x="2209800" y="3562291"/>
            <a:ext cx="5300141" cy="2032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4601" y="3317726"/>
            <a:ext cx="1297599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</a:rPr>
              <a:t>Workplace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9941" y="3362236"/>
            <a:ext cx="935128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Society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46171" y="1447801"/>
            <a:ext cx="0" cy="391857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1853" y="5162491"/>
            <a:ext cx="1204176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Individual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89864" y="1371601"/>
            <a:ext cx="1396536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</a:rPr>
              <a:t>Community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Up-Down Arrow 16"/>
          <p:cNvSpPr/>
          <p:nvPr/>
        </p:nvSpPr>
        <p:spPr>
          <a:xfrm rot="16200000">
            <a:off x="4100387" y="1771687"/>
            <a:ext cx="1125891" cy="3535463"/>
          </a:xfrm>
          <a:prstGeom prst="upDownArrow">
            <a:avLst>
              <a:gd name="adj1" fmla="val 44421"/>
              <a:gd name="adj2" fmla="val 2907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 rot="5400000">
            <a:off x="4280679" y="2982405"/>
            <a:ext cx="2697463" cy="1200421"/>
          </a:xfrm>
          <a:prstGeom prst="stripedRightArrow">
            <a:avLst>
              <a:gd name="adj1" fmla="val 50000"/>
              <a:gd name="adj2" fmla="val 3477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triped Right Arrow 18"/>
          <p:cNvSpPr/>
          <p:nvPr/>
        </p:nvSpPr>
        <p:spPr>
          <a:xfrm rot="16200000">
            <a:off x="2385068" y="2939212"/>
            <a:ext cx="2697463" cy="1200421"/>
          </a:xfrm>
          <a:prstGeom prst="stripedRightArrow">
            <a:avLst>
              <a:gd name="adj1" fmla="val 50000"/>
              <a:gd name="adj2" fmla="val 3477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ICT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346970" y="2375748"/>
            <a:ext cx="4798401" cy="238131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0" y="1560577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Technical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skills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7996" y="4946174"/>
            <a:ext cx="1562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Analytical, 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cognitive skills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95368" y="4927563"/>
            <a:ext cx="967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Societal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skills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65007" y="2233884"/>
            <a:ext cx="1907895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</a:rPr>
              <a:t>Lifelong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learning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6368" y="1560577"/>
            <a:ext cx="1029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Practical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skills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Finding no 2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3516" y="5983069"/>
            <a:ext cx="7825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Using accessible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ICTs and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ATs, a learning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and teaching process could place in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any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stage of life and in all contexts. </a:t>
            </a:r>
            <a:endParaRPr lang="en-GB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à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1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Finding no 3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49544"/>
            <a:ext cx="419100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There </a:t>
            </a:r>
            <a:r>
              <a:rPr lang="fr-FR" sz="2000" dirty="0"/>
              <a:t>are </a:t>
            </a:r>
            <a:r>
              <a:rPr lang="fr-FR" sz="2000" dirty="0" err="1"/>
              <a:t>very</a:t>
            </a:r>
            <a:r>
              <a:rPr lang="fr-FR" sz="2000" dirty="0"/>
              <a:t> few countries </a:t>
            </a:r>
            <a:r>
              <a:rPr lang="fr-FR" sz="2000" dirty="0" err="1"/>
              <a:t>which</a:t>
            </a:r>
            <a:r>
              <a:rPr lang="fr-FR" sz="2000" dirty="0"/>
              <a:t> have a </a:t>
            </a:r>
            <a:r>
              <a:rPr lang="fr-FR" sz="2000" dirty="0" err="1"/>
              <a:t>dedicated</a:t>
            </a:r>
            <a:r>
              <a:rPr lang="fr-FR" sz="2000" dirty="0"/>
              <a:t> </a:t>
            </a:r>
            <a:r>
              <a:rPr lang="fr-FR" sz="2000" dirty="0" smtClean="0"/>
              <a:t>one </a:t>
            </a:r>
            <a:r>
              <a:rPr lang="fr-FR" sz="2000" dirty="0" err="1" smtClean="0"/>
              <a:t>ministry</a:t>
            </a:r>
            <a:r>
              <a:rPr lang="fr-FR" sz="2000" dirty="0" smtClean="0"/>
              <a:t> </a:t>
            </a:r>
            <a:r>
              <a:rPr lang="fr-FR" sz="2000" dirty="0"/>
              <a:t>for </a:t>
            </a:r>
            <a:r>
              <a:rPr lang="fr-FR" sz="2000" dirty="0" smtClean="0"/>
              <a:t>people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disabilities</a:t>
            </a:r>
            <a:r>
              <a:rPr lang="fr-FR" sz="2000" dirty="0"/>
              <a:t>. In </a:t>
            </a:r>
            <a:r>
              <a:rPr lang="fr-FR" sz="2000" dirty="0" err="1"/>
              <a:t>most</a:t>
            </a:r>
            <a:r>
              <a:rPr lang="fr-FR" sz="2000" dirty="0"/>
              <a:t> cases, interventions for </a:t>
            </a:r>
            <a:r>
              <a:rPr lang="fr-FR" sz="2000" dirty="0" err="1"/>
              <a:t>disabled</a:t>
            </a:r>
            <a:r>
              <a:rPr lang="fr-FR" sz="2000" dirty="0"/>
              <a:t> people </a:t>
            </a:r>
            <a:r>
              <a:rPr lang="fr-FR" sz="2000" dirty="0" err="1"/>
              <a:t>happen</a:t>
            </a:r>
            <a:r>
              <a:rPr lang="fr-FR" sz="2000" dirty="0"/>
              <a:t> </a:t>
            </a:r>
            <a:r>
              <a:rPr lang="fr-FR" sz="2000" dirty="0" err="1"/>
              <a:t>accross</a:t>
            </a:r>
            <a:r>
              <a:rPr lang="fr-FR" sz="2000" dirty="0"/>
              <a:t> multiple </a:t>
            </a:r>
            <a:r>
              <a:rPr lang="fr-FR" sz="2000" dirty="0" err="1" smtClean="0"/>
              <a:t>agencies</a:t>
            </a:r>
            <a:r>
              <a:rPr lang="fr-FR" sz="2000" dirty="0" smtClean="0"/>
              <a:t> or </a:t>
            </a:r>
            <a:r>
              <a:rPr lang="fr-FR" sz="2000" dirty="0" err="1" smtClean="0"/>
              <a:t>ministries</a:t>
            </a:r>
            <a:r>
              <a:rPr lang="fr-FR" sz="2000" dirty="0" smtClean="0"/>
              <a:t> </a:t>
            </a:r>
            <a:r>
              <a:rPr lang="fr-FR" sz="2000" dirty="0"/>
              <a:t>of </a:t>
            </a:r>
            <a:r>
              <a:rPr lang="fr-FR" sz="2000" dirty="0" err="1"/>
              <a:t>government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r>
              <a:rPr lang="fr-FR" sz="2000" dirty="0" err="1"/>
              <a:t>ICTs</a:t>
            </a:r>
            <a:r>
              <a:rPr lang="fr-FR" sz="2000" dirty="0"/>
              <a:t> have </a:t>
            </a:r>
            <a:r>
              <a:rPr lang="fr-FR" sz="2000" dirty="0" err="1"/>
              <a:t>also</a:t>
            </a:r>
            <a:r>
              <a:rPr lang="fr-FR" sz="2000" dirty="0"/>
              <a:t> an important </a:t>
            </a:r>
            <a:r>
              <a:rPr lang="fr-FR" sz="2000" dirty="0" err="1"/>
              <a:t>role</a:t>
            </a:r>
            <a:r>
              <a:rPr lang="fr-FR" sz="2000" dirty="0"/>
              <a:t> in </a:t>
            </a:r>
            <a:r>
              <a:rPr lang="fr-FR" sz="2000" dirty="0" err="1"/>
              <a:t>helping</a:t>
            </a:r>
            <a:r>
              <a:rPr lang="fr-FR" sz="2000" dirty="0"/>
              <a:t> PWD to </a:t>
            </a:r>
            <a:r>
              <a:rPr lang="fr-FR" sz="2000" dirty="0" err="1"/>
              <a:t>make</a:t>
            </a:r>
            <a:r>
              <a:rPr lang="fr-FR" sz="2000" dirty="0"/>
              <a:t> the transition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education</a:t>
            </a:r>
            <a:r>
              <a:rPr lang="fr-FR" sz="2000" dirty="0"/>
              <a:t> to </a:t>
            </a:r>
            <a:r>
              <a:rPr lang="fr-FR" sz="2000" dirty="0" err="1"/>
              <a:t>work</a:t>
            </a:r>
            <a:r>
              <a:rPr lang="fr-FR" sz="2000" dirty="0"/>
              <a:t> </a:t>
            </a:r>
            <a:r>
              <a:rPr lang="fr-FR" sz="2000" dirty="0" smtClean="0"/>
              <a:t>(</a:t>
            </a:r>
            <a:r>
              <a:rPr lang="fr-FR" sz="2000" dirty="0" err="1" smtClean="0"/>
              <a:t>from</a:t>
            </a:r>
            <a:r>
              <a:rPr lang="fr-FR" sz="2000" dirty="0" smtClean="0"/>
              <a:t> acquisition </a:t>
            </a:r>
            <a:r>
              <a:rPr lang="fr-FR" sz="2000" dirty="0"/>
              <a:t>of soft </a:t>
            </a:r>
            <a:r>
              <a:rPr lang="fr-FR" sz="2000" dirty="0" err="1" smtClean="0"/>
              <a:t>skill</a:t>
            </a:r>
            <a:r>
              <a:rPr lang="fr-FR" sz="2000" dirty="0" smtClean="0"/>
              <a:t> to </a:t>
            </a:r>
            <a:r>
              <a:rPr lang="fr-FR" sz="2000" dirty="0" err="1" smtClean="0"/>
              <a:t>technical</a:t>
            </a:r>
            <a:r>
              <a:rPr lang="fr-FR" sz="2000" dirty="0" smtClean="0"/>
              <a:t>, and </a:t>
            </a:r>
            <a:r>
              <a:rPr lang="fr-FR" sz="2000" dirty="0" err="1" smtClean="0"/>
              <a:t>societal</a:t>
            </a:r>
            <a:r>
              <a:rPr lang="fr-FR" sz="2000" dirty="0" smtClean="0"/>
              <a:t> </a:t>
            </a:r>
            <a:r>
              <a:rPr lang="fr-FR" sz="2000" dirty="0" err="1" smtClean="0"/>
              <a:t>skills</a:t>
            </a:r>
            <a:r>
              <a:rPr lang="fr-FR" sz="2000" dirty="0"/>
              <a:t>)</a:t>
            </a:r>
            <a:r>
              <a:rPr lang="fr-FR" sz="2000" dirty="0" smtClean="0"/>
              <a:t>.</a:t>
            </a:r>
            <a:endParaRPr lang="en-US" sz="2000" dirty="0"/>
          </a:p>
          <a:p>
            <a:endParaRPr lang="fr-FR" sz="2000" dirty="0"/>
          </a:p>
          <a:p>
            <a:pPr marL="342900" indent="-342900">
              <a:buFont typeface="Wingdings" pitchFamily="2" charset="2"/>
              <a:buChar char="à"/>
            </a:pP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There </a:t>
            </a:r>
            <a:r>
              <a:rPr lang="fr-FR" sz="2000" b="1" dirty="0" err="1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is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a </a:t>
            </a:r>
            <a:r>
              <a:rPr lang="fr-FR" sz="2000" b="1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n</a:t>
            </a:r>
            <a:r>
              <a:rPr lang="fr-FR" sz="2000" b="1" dirty="0" err="1" smtClean="0">
                <a:solidFill>
                  <a:schemeClr val="accent6">
                    <a:lumMod val="50000"/>
                  </a:schemeClr>
                </a:solidFill>
              </a:rPr>
              <a:t>eed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for </a:t>
            </a:r>
            <a:r>
              <a:rPr lang="fr-FR" sz="2000" b="1" dirty="0" err="1">
                <a:solidFill>
                  <a:schemeClr val="accent6">
                    <a:lumMod val="50000"/>
                  </a:schemeClr>
                </a:solidFill>
              </a:rPr>
              <a:t>policies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6">
                    <a:lumMod val="50000"/>
                  </a:schemeClr>
                </a:solidFill>
              </a:rPr>
              <a:t>that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6">
                    <a:lumMod val="50000"/>
                  </a:schemeClr>
                </a:solidFill>
              </a:rPr>
              <a:t>allow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6">
                    <a:lumMod val="50000"/>
                  </a:schemeClr>
                </a:solidFill>
              </a:rPr>
              <a:t>holistic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fr-FR" sz="2000" b="1" dirty="0" err="1" smtClean="0">
                <a:solidFill>
                  <a:schemeClr val="accent6">
                    <a:lumMod val="50000"/>
                  </a:schemeClr>
                </a:solidFill>
              </a:rPr>
              <a:t>coherent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 interventions.</a:t>
            </a:r>
          </a:p>
          <a:p>
            <a:pPr marL="342900" indent="-342900">
              <a:buFont typeface="Wingdings" pitchFamily="2" charset="2"/>
              <a:buChar char="à"/>
            </a:pPr>
            <a:endParaRPr lang="en-GB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r-FR" sz="27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3224696"/>
              </p:ext>
            </p:extLst>
          </p:nvPr>
        </p:nvGraphicFramePr>
        <p:xfrm>
          <a:off x="29718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lowchart: Merge 6"/>
          <p:cNvSpPr/>
          <p:nvPr/>
        </p:nvSpPr>
        <p:spPr>
          <a:xfrm>
            <a:off x="7086600" y="3886200"/>
            <a:ext cx="1981200" cy="19812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Capacity building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710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38100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Finding no 4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1307842"/>
            <a:ext cx="4419600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400" dirty="0"/>
          </a:p>
          <a:p>
            <a:r>
              <a:rPr lang="fr-FR" sz="1700" dirty="0"/>
              <a:t>The UN Convention </a:t>
            </a:r>
            <a:r>
              <a:rPr lang="fr-FR" sz="1700" dirty="0" err="1"/>
              <a:t>does</a:t>
            </a:r>
            <a:r>
              <a:rPr lang="fr-FR" sz="1700" dirty="0"/>
              <a:t> not </a:t>
            </a:r>
            <a:r>
              <a:rPr lang="fr-FR" sz="1700" dirty="0" err="1"/>
              <a:t>give</a:t>
            </a:r>
            <a:r>
              <a:rPr lang="fr-FR" sz="1700" dirty="0"/>
              <a:t> a </a:t>
            </a:r>
            <a:r>
              <a:rPr lang="fr-FR" sz="1700" dirty="0" err="1" smtClean="0"/>
              <a:t>precious</a:t>
            </a:r>
            <a:r>
              <a:rPr lang="fr-FR" sz="1700" dirty="0" smtClean="0"/>
              <a:t> </a:t>
            </a:r>
            <a:r>
              <a:rPr lang="fr-FR" sz="1700" dirty="0" err="1" smtClean="0"/>
              <a:t>definition</a:t>
            </a:r>
            <a:r>
              <a:rPr lang="fr-FR" sz="1700" dirty="0" smtClean="0"/>
              <a:t> </a:t>
            </a:r>
            <a:r>
              <a:rPr lang="fr-FR" sz="1700" dirty="0"/>
              <a:t>of « </a:t>
            </a:r>
            <a:r>
              <a:rPr lang="fr-FR" sz="1700" dirty="0" err="1"/>
              <a:t>disability</a:t>
            </a:r>
            <a:r>
              <a:rPr lang="fr-FR" sz="1700" dirty="0"/>
              <a:t> </a:t>
            </a:r>
            <a:r>
              <a:rPr lang="fr-FR" sz="1700" dirty="0" smtClean="0"/>
              <a:t>», but </a:t>
            </a:r>
            <a:r>
              <a:rPr lang="fr-FR" sz="1700" dirty="0" err="1"/>
              <a:t>recognizes</a:t>
            </a:r>
            <a:r>
              <a:rPr lang="fr-FR" sz="1700" dirty="0"/>
              <a:t> </a:t>
            </a:r>
            <a:r>
              <a:rPr lang="fr-FR" sz="1700" dirty="0" err="1"/>
              <a:t>that</a:t>
            </a:r>
            <a:r>
              <a:rPr lang="fr-FR" sz="1700" dirty="0"/>
              <a:t> </a:t>
            </a:r>
            <a:r>
              <a:rPr lang="fr-FR" sz="1700" dirty="0" err="1"/>
              <a:t>it</a:t>
            </a:r>
            <a:r>
              <a:rPr lang="fr-FR" sz="1700" dirty="0"/>
              <a:t> </a:t>
            </a:r>
            <a:r>
              <a:rPr lang="fr-FR" sz="1700" dirty="0" err="1"/>
              <a:t>is</a:t>
            </a:r>
            <a:r>
              <a:rPr lang="fr-FR" sz="1700" dirty="0"/>
              <a:t> an </a:t>
            </a:r>
            <a:r>
              <a:rPr lang="fr-FR" sz="1700" dirty="0" err="1"/>
              <a:t>evolving</a:t>
            </a:r>
            <a:r>
              <a:rPr lang="fr-FR" sz="1700" dirty="0"/>
              <a:t> concept. It </a:t>
            </a:r>
            <a:r>
              <a:rPr lang="fr-FR" sz="1700" dirty="0" err="1"/>
              <a:t>implies</a:t>
            </a:r>
            <a:r>
              <a:rPr lang="fr-FR" sz="1700" dirty="0"/>
              <a:t> </a:t>
            </a:r>
            <a:r>
              <a:rPr lang="fr-FR" sz="1700" dirty="0" err="1"/>
              <a:t>numerous</a:t>
            </a:r>
            <a:r>
              <a:rPr lang="fr-FR" sz="1700" dirty="0"/>
              <a:t> </a:t>
            </a:r>
            <a:r>
              <a:rPr lang="fr-FR" sz="1700" dirty="0" err="1"/>
              <a:t>societal</a:t>
            </a:r>
            <a:r>
              <a:rPr lang="fr-FR" sz="1700" dirty="0"/>
              <a:t> attitudes and recognition of </a:t>
            </a:r>
            <a:r>
              <a:rPr lang="fr-FR" sz="1700" dirty="0" err="1"/>
              <a:t>disability</a:t>
            </a:r>
            <a:r>
              <a:rPr lang="fr-FR" sz="1700" dirty="0"/>
              <a:t>  </a:t>
            </a:r>
            <a:r>
              <a:rPr lang="fr-FR" sz="1700" dirty="0" err="1"/>
              <a:t>that</a:t>
            </a:r>
            <a:r>
              <a:rPr lang="fr-FR" sz="1700" dirty="0"/>
              <a:t> </a:t>
            </a:r>
            <a:r>
              <a:rPr lang="fr-FR" sz="1700" dirty="0" err="1"/>
              <a:t>differ</a:t>
            </a:r>
            <a:r>
              <a:rPr lang="fr-FR" sz="1700" dirty="0"/>
              <a:t> </a:t>
            </a:r>
            <a:r>
              <a:rPr lang="fr-FR" sz="1700" dirty="0" err="1"/>
              <a:t>accross</a:t>
            </a:r>
            <a:r>
              <a:rPr lang="fr-FR" sz="1700" dirty="0"/>
              <a:t> countries.  </a:t>
            </a:r>
            <a:endParaRPr lang="fr-FR" sz="1700" dirty="0" smtClean="0"/>
          </a:p>
          <a:p>
            <a:endParaRPr lang="fr-FR" sz="1700" dirty="0"/>
          </a:p>
          <a:p>
            <a:r>
              <a:rPr lang="fr-FR" sz="1700" dirty="0" smtClean="0"/>
              <a:t>Policy </a:t>
            </a:r>
            <a:r>
              <a:rPr lang="fr-FR" sz="1700" dirty="0"/>
              <a:t>interventions </a:t>
            </a:r>
            <a:r>
              <a:rPr lang="fr-FR" sz="1700" dirty="0" err="1"/>
              <a:t>need</a:t>
            </a:r>
            <a:r>
              <a:rPr lang="fr-FR" sz="1700" dirty="0"/>
              <a:t> to </a:t>
            </a:r>
            <a:r>
              <a:rPr lang="fr-FR" sz="1700" dirty="0" err="1"/>
              <a:t>overcome</a:t>
            </a:r>
            <a:r>
              <a:rPr lang="fr-FR" sz="1700" dirty="0"/>
              <a:t> </a:t>
            </a:r>
            <a:r>
              <a:rPr lang="fr-FR" sz="1700" dirty="0" err="1"/>
              <a:t>shame</a:t>
            </a:r>
            <a:r>
              <a:rPr lang="fr-FR" sz="1700" dirty="0"/>
              <a:t> and social </a:t>
            </a:r>
            <a:r>
              <a:rPr lang="fr-FR" sz="1700" dirty="0" err="1" smtClean="0"/>
              <a:t>prejudices</a:t>
            </a:r>
            <a:r>
              <a:rPr lang="fr-FR" sz="1700" dirty="0" smtClean="0"/>
              <a:t>, </a:t>
            </a:r>
            <a:r>
              <a:rPr lang="fr-FR" sz="1700" dirty="0" err="1" smtClean="0"/>
              <a:t>especially</a:t>
            </a:r>
            <a:r>
              <a:rPr lang="fr-FR" sz="1700" dirty="0" smtClean="0"/>
              <a:t> </a:t>
            </a:r>
            <a:r>
              <a:rPr lang="fr-FR" sz="1700" dirty="0"/>
              <a:t>in </a:t>
            </a:r>
            <a:r>
              <a:rPr lang="fr-FR" sz="1700" dirty="0" err="1"/>
              <a:t>developing</a:t>
            </a:r>
            <a:r>
              <a:rPr lang="fr-FR" sz="1700" dirty="0"/>
              <a:t> countries </a:t>
            </a:r>
            <a:r>
              <a:rPr lang="fr-FR" sz="1700" dirty="0" err="1"/>
              <a:t>where</a:t>
            </a:r>
            <a:r>
              <a:rPr lang="fr-FR" sz="1700" dirty="0"/>
              <a:t> </a:t>
            </a:r>
            <a:r>
              <a:rPr lang="fr-FR" sz="1700" dirty="0" err="1" smtClean="0"/>
              <a:t>disability</a:t>
            </a:r>
            <a:r>
              <a:rPr lang="fr-FR" sz="1700" dirty="0" smtClean="0"/>
              <a:t/>
            </a:r>
            <a:br>
              <a:rPr lang="fr-FR" sz="1700" dirty="0" smtClean="0"/>
            </a:br>
            <a:r>
              <a:rPr lang="fr-FR" sz="1700" dirty="0" err="1" smtClean="0"/>
              <a:t>is</a:t>
            </a:r>
            <a:r>
              <a:rPr lang="fr-FR" sz="1700" dirty="0" smtClean="0"/>
              <a:t> </a:t>
            </a:r>
            <a:r>
              <a:rPr lang="fr-FR" sz="1700" dirty="0"/>
              <a:t>an important factor of </a:t>
            </a:r>
            <a:r>
              <a:rPr lang="fr-FR" sz="1700" dirty="0" err="1"/>
              <a:t>marginalization</a:t>
            </a:r>
            <a:r>
              <a:rPr lang="fr-FR" sz="1700" dirty="0"/>
              <a:t>. </a:t>
            </a:r>
          </a:p>
          <a:p>
            <a:r>
              <a:rPr lang="fr-FR" sz="1700" dirty="0" smtClean="0"/>
              <a:t>A </a:t>
            </a:r>
            <a:r>
              <a:rPr lang="fr-FR" sz="1700" dirty="0" err="1"/>
              <a:t>gender</a:t>
            </a:r>
            <a:r>
              <a:rPr lang="fr-FR" sz="1700" dirty="0"/>
              <a:t> </a:t>
            </a:r>
            <a:r>
              <a:rPr lang="fr-FR" sz="1700" dirty="0" err="1"/>
              <a:t>consideration</a:t>
            </a:r>
            <a:r>
              <a:rPr lang="fr-FR" sz="1700" dirty="0"/>
              <a:t> </a:t>
            </a:r>
            <a:r>
              <a:rPr lang="fr-FR" sz="1700" dirty="0" err="1"/>
              <a:t>also</a:t>
            </a:r>
            <a:r>
              <a:rPr lang="fr-FR" sz="1700" dirty="0"/>
              <a:t> has to </a:t>
            </a:r>
            <a:r>
              <a:rPr lang="fr-FR" sz="1700" dirty="0" err="1"/>
              <a:t>be</a:t>
            </a:r>
            <a:r>
              <a:rPr lang="fr-FR" sz="1700" dirty="0"/>
              <a:t> made: girls and </a:t>
            </a:r>
            <a:r>
              <a:rPr lang="fr-FR" sz="1700" dirty="0" err="1"/>
              <a:t>women</a:t>
            </a:r>
            <a:r>
              <a:rPr lang="fr-FR" sz="1700" dirty="0"/>
              <a:t> </a:t>
            </a:r>
            <a:r>
              <a:rPr lang="fr-FR" sz="1700" dirty="0" err="1"/>
              <a:t>with</a:t>
            </a:r>
            <a:r>
              <a:rPr lang="fr-FR" sz="1700" dirty="0"/>
              <a:t> </a:t>
            </a:r>
            <a:r>
              <a:rPr lang="fr-FR" sz="1700" dirty="0" err="1"/>
              <a:t>disabilities</a:t>
            </a:r>
            <a:r>
              <a:rPr lang="fr-FR" sz="1700" dirty="0"/>
              <a:t> face more </a:t>
            </a:r>
            <a:r>
              <a:rPr lang="fr-FR" sz="1700" dirty="0" err="1" smtClean="0"/>
              <a:t>difficulties</a:t>
            </a:r>
            <a:r>
              <a:rPr lang="fr-FR" sz="1700" dirty="0" smtClean="0"/>
              <a:t>, stigma and discrimination.</a:t>
            </a:r>
            <a:endParaRPr lang="fr-FR" sz="1700" dirty="0"/>
          </a:p>
          <a:p>
            <a:endParaRPr lang="fr-FR" sz="1700" dirty="0"/>
          </a:p>
          <a:p>
            <a:pPr marL="285750" indent="-285750">
              <a:buFont typeface="Wingdings" pitchFamily="2" charset="2"/>
              <a:buChar char="à"/>
            </a:pPr>
            <a:r>
              <a:rPr lang="fr-FR" sz="1700" b="1" dirty="0" err="1" smtClean="0">
                <a:solidFill>
                  <a:schemeClr val="accent6">
                    <a:lumMod val="50000"/>
                  </a:schemeClr>
                </a:solidFill>
              </a:rPr>
              <a:t>Indeed</a:t>
            </a:r>
            <a:r>
              <a:rPr lang="fr-FR" sz="17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r-FR" sz="1700" b="1" dirty="0" err="1">
                <a:solidFill>
                  <a:schemeClr val="accent6">
                    <a:lumMod val="50000"/>
                  </a:schemeClr>
                </a:solidFill>
              </a:rPr>
              <a:t>there</a:t>
            </a:r>
            <a:r>
              <a:rPr lang="fr-FR" sz="17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700" b="1" dirty="0" err="1">
                <a:solidFill>
                  <a:schemeClr val="accent6">
                    <a:lumMod val="50000"/>
                  </a:schemeClr>
                </a:solidFill>
              </a:rPr>
              <a:t>is</a:t>
            </a:r>
            <a:r>
              <a:rPr lang="fr-FR" sz="1700" b="1" dirty="0">
                <a:solidFill>
                  <a:schemeClr val="accent6">
                    <a:lumMod val="50000"/>
                  </a:schemeClr>
                </a:solidFill>
              </a:rPr>
              <a:t> first a </a:t>
            </a:r>
            <a:r>
              <a:rPr lang="fr-FR" sz="1700" b="1" dirty="0" err="1">
                <a:solidFill>
                  <a:schemeClr val="accent6">
                    <a:lumMod val="50000"/>
                  </a:schemeClr>
                </a:solidFill>
              </a:rPr>
              <a:t>need</a:t>
            </a:r>
            <a:r>
              <a:rPr lang="fr-FR" sz="1700" b="1" dirty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fr-FR" sz="1700" b="1" dirty="0" err="1">
                <a:solidFill>
                  <a:schemeClr val="accent6">
                    <a:lumMod val="50000"/>
                  </a:schemeClr>
                </a:solidFill>
              </a:rPr>
              <a:t>recognizing</a:t>
            </a:r>
            <a:r>
              <a:rPr lang="fr-FR" sz="17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700" b="1" dirty="0" err="1">
                <a:solidFill>
                  <a:schemeClr val="accent6">
                    <a:lumMod val="50000"/>
                  </a:schemeClr>
                </a:solidFill>
              </a:rPr>
              <a:t>what</a:t>
            </a:r>
            <a:r>
              <a:rPr lang="fr-FR" sz="17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700" b="1" dirty="0" err="1">
                <a:solidFill>
                  <a:schemeClr val="accent6">
                    <a:lumMod val="50000"/>
                  </a:schemeClr>
                </a:solidFill>
              </a:rPr>
              <a:t>is</a:t>
            </a:r>
            <a:r>
              <a:rPr lang="fr-FR" sz="1700" b="1" dirty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fr-FR" sz="1700" b="1" dirty="0" err="1" smtClean="0">
                <a:solidFill>
                  <a:schemeClr val="accent6">
                    <a:lumMod val="50000"/>
                  </a:schemeClr>
                </a:solidFill>
              </a:rPr>
              <a:t>disability</a:t>
            </a:r>
            <a:r>
              <a:rPr lang="fr-FR" sz="1700" b="1" dirty="0" smtClean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fr-FR" sz="1700" b="1" dirty="0" err="1">
                <a:solidFill>
                  <a:schemeClr val="accent6">
                    <a:lumMod val="50000"/>
                  </a:schemeClr>
                </a:solidFill>
              </a:rPr>
              <a:t>its</a:t>
            </a:r>
            <a:r>
              <a:rPr lang="fr-FR" sz="17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700" b="1" dirty="0" err="1" smtClean="0">
                <a:solidFill>
                  <a:schemeClr val="accent6">
                    <a:lumMod val="50000"/>
                  </a:schemeClr>
                </a:solidFill>
              </a:rPr>
              <a:t>characteristics</a:t>
            </a:r>
            <a:r>
              <a:rPr lang="fr-FR" sz="17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fr-FR" sz="17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1700" b="1" dirty="0" smtClean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fr-FR" sz="1700" b="1" dirty="0">
                <a:solidFill>
                  <a:schemeClr val="accent6">
                    <a:lumMod val="50000"/>
                  </a:schemeClr>
                </a:solidFill>
              </a:rPr>
              <a:t>second </a:t>
            </a:r>
            <a:r>
              <a:rPr lang="fr-FR" sz="1700" b="1" dirty="0" err="1">
                <a:solidFill>
                  <a:schemeClr val="accent6">
                    <a:lumMod val="50000"/>
                  </a:schemeClr>
                </a:solidFill>
              </a:rPr>
              <a:t>what</a:t>
            </a:r>
            <a:r>
              <a:rPr lang="fr-FR" sz="1700" b="1" dirty="0">
                <a:solidFill>
                  <a:schemeClr val="accent6">
                    <a:lumMod val="50000"/>
                  </a:schemeClr>
                </a:solidFill>
              </a:rPr>
              <a:t> are the interventions </a:t>
            </a:r>
            <a:r>
              <a:rPr lang="fr-FR" sz="17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r-FR" sz="17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1700" b="1" dirty="0" err="1" smtClean="0">
                <a:solidFill>
                  <a:schemeClr val="accent6">
                    <a:lumMod val="50000"/>
                  </a:schemeClr>
                </a:solidFill>
              </a:rPr>
              <a:t>that</a:t>
            </a:r>
            <a:r>
              <a:rPr lang="fr-FR" sz="17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700" b="1" dirty="0">
                <a:solidFill>
                  <a:schemeClr val="accent6">
                    <a:lumMod val="50000"/>
                  </a:schemeClr>
                </a:solidFill>
              </a:rPr>
              <a:t>are </a:t>
            </a:r>
            <a:r>
              <a:rPr lang="fr-FR" sz="1700" b="1" dirty="0" err="1">
                <a:solidFill>
                  <a:schemeClr val="accent6">
                    <a:lumMod val="50000"/>
                  </a:schemeClr>
                </a:solidFill>
              </a:rPr>
              <a:t>required</a:t>
            </a:r>
            <a:r>
              <a:rPr lang="fr-FR" sz="17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à"/>
            </a:pPr>
            <a:endParaRPr lang="fr-FR" sz="1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r="4130"/>
          <a:stretch/>
        </p:blipFill>
        <p:spPr bwMode="auto">
          <a:xfrm>
            <a:off x="0" y="0"/>
            <a:ext cx="43165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1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/>
          <a:lstStyle/>
          <a:p>
            <a:r>
              <a:rPr lang="en-GB" dirty="0" smtClean="0"/>
              <a:t>Finding no 5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886200" y="1272988"/>
            <a:ext cx="480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Globally</a:t>
            </a:r>
            <a:r>
              <a:rPr lang="fr-FR" dirty="0" smtClean="0"/>
              <a:t> </a:t>
            </a:r>
            <a:r>
              <a:rPr lang="fr-FR" dirty="0" err="1" smtClean="0"/>
              <a:t>persons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disabilities</a:t>
            </a:r>
            <a:r>
              <a:rPr lang="fr-FR" dirty="0" smtClean="0"/>
              <a:t> </a:t>
            </a:r>
            <a:r>
              <a:rPr lang="fr-FR" dirty="0" err="1"/>
              <a:t>make</a:t>
            </a:r>
            <a:r>
              <a:rPr lang="fr-FR" dirty="0"/>
              <a:t> up </a:t>
            </a:r>
            <a:r>
              <a:rPr lang="fr-FR" dirty="0" err="1"/>
              <a:t>some</a:t>
            </a:r>
            <a:r>
              <a:rPr lang="fr-FR" dirty="0"/>
              <a:t> 15% of the </a:t>
            </a:r>
            <a:r>
              <a:rPr lang="fr-FR" dirty="0" err="1" smtClean="0"/>
              <a:t>world’s</a:t>
            </a:r>
            <a:r>
              <a:rPr lang="fr-FR" dirty="0" smtClean="0"/>
              <a:t> population, </a:t>
            </a:r>
            <a:r>
              <a:rPr lang="fr-FR" dirty="0"/>
              <a:t>but </a:t>
            </a:r>
            <a:r>
              <a:rPr lang="fr-FR" dirty="0" err="1"/>
              <a:t>there</a:t>
            </a:r>
            <a:r>
              <a:rPr lang="fr-FR" dirty="0"/>
              <a:t> are 80% of </a:t>
            </a:r>
            <a:r>
              <a:rPr lang="fr-FR" dirty="0" err="1"/>
              <a:t>them</a:t>
            </a:r>
            <a:r>
              <a:rPr lang="fr-FR" dirty="0"/>
              <a:t> in </a:t>
            </a:r>
            <a:r>
              <a:rPr lang="fr-FR" dirty="0" err="1"/>
              <a:t>developing</a:t>
            </a:r>
            <a:r>
              <a:rPr lang="fr-FR" dirty="0"/>
              <a:t> countries </a:t>
            </a:r>
            <a:r>
              <a:rPr lang="fr-FR" dirty="0" err="1"/>
              <a:t>which</a:t>
            </a:r>
            <a:r>
              <a:rPr lang="fr-FR" dirty="0"/>
              <a:t> are least able to </a:t>
            </a:r>
            <a:r>
              <a:rPr lang="fr-FR" dirty="0" err="1" smtClean="0"/>
              <a:t>address</a:t>
            </a:r>
            <a:r>
              <a:rPr lang="fr-FR" dirty="0" smtClean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One </a:t>
            </a:r>
            <a:r>
              <a:rPr lang="fr-FR" dirty="0"/>
              <a:t>of the challenge of the </a:t>
            </a:r>
            <a:r>
              <a:rPr lang="fr-FR" dirty="0" err="1"/>
              <a:t>PWD’s</a:t>
            </a:r>
            <a:r>
              <a:rPr lang="fr-FR" dirty="0"/>
              <a:t> </a:t>
            </a:r>
            <a:r>
              <a:rPr lang="fr-FR" dirty="0" err="1"/>
              <a:t>empowerment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to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innovative</a:t>
            </a:r>
            <a:r>
              <a:rPr lang="fr-FR" dirty="0"/>
              <a:t> solutions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ICTs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are </a:t>
            </a:r>
            <a:r>
              <a:rPr lang="fr-FR" dirty="0" err="1"/>
              <a:t>affordable</a:t>
            </a:r>
            <a:r>
              <a:rPr lang="fr-FR" dirty="0"/>
              <a:t>, </a:t>
            </a:r>
            <a:r>
              <a:rPr lang="fr-FR" dirty="0" smtClean="0"/>
              <a:t>accessible </a:t>
            </a:r>
            <a:r>
              <a:rPr lang="fr-FR" dirty="0"/>
              <a:t>and </a:t>
            </a:r>
            <a:r>
              <a:rPr lang="fr-FR" dirty="0" smtClean="0"/>
              <a:t>adaptable.</a:t>
            </a:r>
            <a:endParaRPr lang="fr-FR" dirty="0"/>
          </a:p>
          <a:p>
            <a:endParaRPr lang="fr-FR" dirty="0"/>
          </a:p>
          <a:p>
            <a:r>
              <a:rPr lang="fr-FR" b="1" dirty="0" smtClean="0"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UN Convention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promotes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rights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of people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with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disabilities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but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it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is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motivator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enabling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forces are national efforts and ressources.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During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economical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crisis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governments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face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lack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financial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resources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this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difficult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situation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induces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serious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limits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into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building inclusive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societies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. In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some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cases, the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economic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budgetary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pressures serve as a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pretext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of inaction. 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73"/>
          <a:stretch/>
        </p:blipFill>
        <p:spPr bwMode="auto">
          <a:xfrm>
            <a:off x="1" y="0"/>
            <a:ext cx="3711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684</Words>
  <Application>Microsoft Office PowerPoint</Application>
  <PresentationFormat>On-screen Show (4:3)</PresentationFormat>
  <Paragraphs>150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Opening New Avenues for Empowerment: ICTs to Access Information and Knowledge for Persons with Disabilities 20-21 June 2013, Lisbon, Portugal </vt:lpstr>
      <vt:lpstr>PowerPoint Presentation</vt:lpstr>
      <vt:lpstr>PowerPoint Presentation</vt:lpstr>
      <vt:lpstr>Major objectives </vt:lpstr>
      <vt:lpstr>Finding no 1</vt:lpstr>
      <vt:lpstr>Finding no 2</vt:lpstr>
      <vt:lpstr>Finding no 3</vt:lpstr>
      <vt:lpstr>Finding no 4</vt:lpstr>
      <vt:lpstr>Finding no 5</vt:lpstr>
      <vt:lpstr>Finding no 6</vt:lpstr>
      <vt:lpstr>Finding no 7</vt:lpstr>
      <vt:lpstr>Finding no 7</vt:lpstr>
      <vt:lpstr>Follow up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Scenario  for Inclusion</dc:title>
  <dc:creator>CI</dc:creator>
  <cp:lastModifiedBy>IRGQ</cp:lastModifiedBy>
  <cp:revision>52</cp:revision>
  <cp:lastPrinted>2013-06-18T09:49:15Z</cp:lastPrinted>
  <dcterms:created xsi:type="dcterms:W3CDTF">2011-11-04T21:37:41Z</dcterms:created>
  <dcterms:modified xsi:type="dcterms:W3CDTF">2013-06-19T11:22:56Z</dcterms:modified>
</cp:coreProperties>
</file>