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8" r:id="rId3"/>
    <p:sldId id="260" r:id="rId4"/>
    <p:sldId id="283" r:id="rId5"/>
    <p:sldId id="261" r:id="rId6"/>
    <p:sldId id="284" r:id="rId7"/>
    <p:sldId id="280" r:id="rId8"/>
    <p:sldId id="281" r:id="rId9"/>
    <p:sldId id="282" r:id="rId10"/>
    <p:sldId id="262" r:id="rId11"/>
    <p:sldId id="263" r:id="rId12"/>
    <p:sldId id="266" r:id="rId13"/>
    <p:sldId id="267" r:id="rId14"/>
    <p:sldId id="273" r:id="rId15"/>
    <p:sldId id="274" r:id="rId16"/>
    <p:sldId id="272" r:id="rId17"/>
    <p:sldId id="265" r:id="rId18"/>
    <p:sldId id="271" r:id="rId19"/>
    <p:sldId id="268" r:id="rId20"/>
    <p:sldId id="276" r:id="rId21"/>
    <p:sldId id="275" r:id="rId22"/>
    <p:sldId id="279" r:id="rId23"/>
    <p:sldId id="277" r:id="rId24"/>
    <p:sldId id="278" r:id="rId25"/>
    <p:sldId id="285" r:id="rId26"/>
    <p:sldId id="259" r:id="rId27"/>
  </p:sldIdLst>
  <p:sldSz cx="10080625" cy="7559675"/>
  <p:notesSz cx="7559675" cy="10691813"/>
  <p:defaultTextStyle>
    <a:defPPr>
      <a:defRPr lang="en-GB"/>
    </a:defPPr>
    <a:lvl1pPr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1pPr>
    <a:lvl2pPr marL="428625" indent="-215900"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2pPr>
    <a:lvl3pPr marL="644525" indent="-214313"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3pPr>
    <a:lvl4pPr marL="860425" indent="-212725"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4pPr>
    <a:lvl5pPr marL="1076325" indent="-215900"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5pPr>
    <a:lvl6pPr marL="2286000" algn="l" defTabSz="457200" rtl="0" eaLnBrk="1" latinLnBrk="0" hangingPunct="1">
      <a:defRPr kern="1200">
        <a:solidFill>
          <a:schemeClr val="bg1"/>
        </a:solidFill>
        <a:latin typeface="Arial" charset="0"/>
        <a:ea typeface="ＭＳ Ｐゴシック" charset="0"/>
        <a:cs typeface="Lucida Sans Unicode" charset="0"/>
      </a:defRPr>
    </a:lvl6pPr>
    <a:lvl7pPr marL="2743200" algn="l" defTabSz="457200" rtl="0" eaLnBrk="1" latinLnBrk="0" hangingPunct="1">
      <a:defRPr kern="1200">
        <a:solidFill>
          <a:schemeClr val="bg1"/>
        </a:solidFill>
        <a:latin typeface="Arial" charset="0"/>
        <a:ea typeface="ＭＳ Ｐゴシック" charset="0"/>
        <a:cs typeface="Lucida Sans Unicode" charset="0"/>
      </a:defRPr>
    </a:lvl7pPr>
    <a:lvl8pPr marL="3200400" algn="l" defTabSz="457200" rtl="0" eaLnBrk="1" latinLnBrk="0" hangingPunct="1">
      <a:defRPr kern="1200">
        <a:solidFill>
          <a:schemeClr val="bg1"/>
        </a:solidFill>
        <a:latin typeface="Arial" charset="0"/>
        <a:ea typeface="ＭＳ Ｐゴシック" charset="0"/>
        <a:cs typeface="Lucida Sans Unicode" charset="0"/>
      </a:defRPr>
    </a:lvl8pPr>
    <a:lvl9pPr marL="3657600" algn="l" defTabSz="457200" rtl="0" eaLnBrk="1" latinLnBrk="0" hangingPunct="1">
      <a:defRPr kern="1200">
        <a:solidFill>
          <a:schemeClr val="bg1"/>
        </a:solidFill>
        <a:latin typeface="Arial" charset="0"/>
        <a:ea typeface="ＭＳ Ｐゴシック" charset="0"/>
        <a:cs typeface="Lucida Sans Unicode" charset="0"/>
      </a:defRPr>
    </a:lvl9pPr>
  </p:defaultTextStyle>
  <p:extLst>
    <p:ext uri="{EFAFB233-063F-42B5-8137-9DF3F51BA10A}">
      <p15:sldGuideLst xmlns:p15="http://schemas.microsoft.com/office/powerpoint/2012/main" xmlns="">
        <p15:guide id="1" orient="horz">
          <p15:clr>
            <a:srgbClr val="A4A3A4"/>
          </p15:clr>
        </p15:guide>
        <p15:guide id="2" pos="634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95959"/>
    <a:srgbClr val="000000"/>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2933" autoAdjust="0"/>
  </p:normalViewPr>
  <p:slideViewPr>
    <p:cSldViewPr>
      <p:cViewPr>
        <p:scale>
          <a:sx n="139" d="100"/>
          <a:sy n="139" d="100"/>
        </p:scale>
        <p:origin x="-4096" y="-1024"/>
      </p:cViewPr>
      <p:guideLst>
        <p:guide orient="horz"/>
        <p:guide pos="6349"/>
      </p:guideLst>
    </p:cSldViewPr>
  </p:slideViewPr>
  <p:outlineViewPr>
    <p:cViewPr varScale="1">
      <p:scale>
        <a:sx n="170" d="200"/>
        <a:sy n="170" d="200"/>
      </p:scale>
      <p:origin x="-784" y="-88"/>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lstStyle/>
          <a:p>
            <a:pPr>
              <a:defRPr/>
            </a:pPr>
            <a:endParaRPr lang="en-US" dirty="0">
              <a:ea typeface="+mn-ea"/>
              <a:cs typeface="+mn-cs"/>
            </a:endParaRPr>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a:defRPr/>
            </a:pPr>
            <a:endParaRPr lang="en-US" dirty="0">
              <a:ea typeface="+mn-ea"/>
              <a:cs typeface="+mn-cs"/>
            </a:endParaRPr>
          </a:p>
        </p:txBody>
      </p:sp>
      <p:sp>
        <p:nvSpPr>
          <p:cNvPr id="14340" name="Rectangle 3"/>
          <p:cNvSpPr>
            <a:spLocks noGrp="1" noRot="1" noChangeAspect="1" noChangeArrowheads="1"/>
          </p:cNvSpPr>
          <p:nvPr>
            <p:ph type="sldImg"/>
          </p:nvPr>
        </p:nvSpPr>
        <p:spPr bwMode="auto">
          <a:xfrm>
            <a:off x="1106488" y="812800"/>
            <a:ext cx="534035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sp>
      <p:sp>
        <p:nvSpPr>
          <p:cNvPr id="2052" name="Rectangle 4"/>
          <p:cNvSpPr>
            <a:spLocks noGrp="1" noChangeArrowheads="1"/>
          </p:cNvSpPr>
          <p:nvPr>
            <p:ph type="body"/>
          </p:nvPr>
        </p:nvSpPr>
        <p:spPr bwMode="auto">
          <a:xfrm>
            <a:off x="755650" y="5078413"/>
            <a:ext cx="6043613" cy="48069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3" name="Rectangle 5"/>
          <p:cNvSpPr>
            <a:spLocks noGrp="1" noChangeArrowheads="1"/>
          </p:cNvSpPr>
          <p:nvPr>
            <p:ph type="hdr"/>
          </p:nvPr>
        </p:nvSpPr>
        <p:spPr bwMode="auto">
          <a:xfrm>
            <a:off x="0"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Lucida Sans Unicode" charset="0"/>
                <a:cs typeface="Lucida Sans Unicode" charset="0"/>
              </a:defRPr>
            </a:lvl1pPr>
          </a:lstStyle>
          <a:p>
            <a:pPr>
              <a:defRPr/>
            </a:pPr>
            <a:endParaRPr lang="en-US" dirty="0"/>
          </a:p>
        </p:txBody>
      </p:sp>
      <p:sp>
        <p:nvSpPr>
          <p:cNvPr id="2054" name="Rectangle 6"/>
          <p:cNvSpPr>
            <a:spLocks noGrp="1" noChangeArrowheads="1"/>
          </p:cNvSpPr>
          <p:nvPr>
            <p:ph type="dt"/>
          </p:nvPr>
        </p:nvSpPr>
        <p:spPr bwMode="auto">
          <a:xfrm>
            <a:off x="4278313"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Lucida Sans Unicode" charset="0"/>
                <a:cs typeface="Lucida Sans Unicode" charset="0"/>
              </a:defRPr>
            </a:lvl1pPr>
          </a:lstStyle>
          <a:p>
            <a:pPr>
              <a:defRPr/>
            </a:pPr>
            <a:endParaRPr lang="en-US" dirty="0"/>
          </a:p>
        </p:txBody>
      </p:sp>
      <p:sp>
        <p:nvSpPr>
          <p:cNvPr id="2055" name="Rectangle 7"/>
          <p:cNvSpPr>
            <a:spLocks noGrp="1" noChangeArrowheads="1"/>
          </p:cNvSpPr>
          <p:nvPr>
            <p:ph type="ftr"/>
          </p:nvPr>
        </p:nvSpPr>
        <p:spPr bwMode="auto">
          <a:xfrm>
            <a:off x="0" y="10156825"/>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Lucida Sans Unicode" charset="0"/>
                <a:cs typeface="Lucida Sans Unicode" charset="0"/>
              </a:defRPr>
            </a:lvl1pPr>
          </a:lstStyle>
          <a:p>
            <a:pPr>
              <a:defRPr/>
            </a:pPr>
            <a:endParaRPr lang="en-US" dirty="0"/>
          </a:p>
        </p:txBody>
      </p:sp>
      <p:sp>
        <p:nvSpPr>
          <p:cNvPr id="2056" name="Rectangle 8"/>
          <p:cNvSpPr>
            <a:spLocks noGrp="1" noChangeArrowheads="1"/>
          </p:cNvSpPr>
          <p:nvPr>
            <p:ph type="sldNum"/>
          </p:nvPr>
        </p:nvSpPr>
        <p:spPr bwMode="auto">
          <a:xfrm>
            <a:off x="4278313" y="10156825"/>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defRPr>
            </a:lvl1pPr>
          </a:lstStyle>
          <a:p>
            <a:fld id="{2399FBCE-7624-A547-A12C-9918B681BB69}" type="slidenum">
              <a:rPr lang="en-GB"/>
              <a:pPr/>
              <a:t>‹#›</a:t>
            </a:fld>
            <a:endParaRPr lang="en-GB" dirty="0"/>
          </a:p>
        </p:txBody>
      </p:sp>
    </p:spTree>
    <p:extLst>
      <p:ext uri="{BB962C8B-B14F-4D97-AF65-F5344CB8AC3E}">
        <p14:creationId xmlns:p14="http://schemas.microsoft.com/office/powerpoint/2010/main" val="161572145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8" charset="-128"/>
        <a:cs typeface="ＭＳ Ｐゴシック" pitchFamily="-108" charset="-128"/>
      </a:defRPr>
    </a:lvl1pPr>
    <a:lvl2pPr marL="37931725" indent="-37474525"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ebaim.org/techniques/alttext/"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ict4ial.eu" TargetMode="External"/><Relationship Id="rId4" Type="http://schemas.openxmlformats.org/officeDocument/2006/relationships/hyperlink" Target="http://www.european-agency.org" TargetMode="External"/><Relationship Id="rId5" Type="http://schemas.openxmlformats.org/officeDocument/2006/relationships/hyperlink" Target="http://www.daisy.org" TargetMode="External"/><Relationship Id="rId6" Type="http://schemas.openxmlformats.org/officeDocument/2006/relationships/hyperlink" Target="http://www.eun.org" TargetMode="External"/><Relationship Id="rId7" Type="http://schemas.openxmlformats.org/officeDocument/2006/relationships/hyperlink" Target="http://www.g3ict.com" TargetMode="External"/><Relationship Id="rId8" Type="http://schemas.openxmlformats.org/officeDocument/2006/relationships/hyperlink" Target="http://www.iau-aiu.net" TargetMode="External"/><Relationship Id="rId9" Type="http://schemas.openxmlformats.org/officeDocument/2006/relationships/hyperlink" Target="http://www.unesco.org"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Lucida Sans Unicode" charset="0"/>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5pPr>
            <a:lvl6pPr marL="4572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6pPr>
            <a:lvl7pPr marL="9144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7pPr>
            <a:lvl8pPr marL="13716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8pPr>
            <a:lvl9pPr marL="18288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9pPr>
          </a:lstStyle>
          <a:p>
            <a:pPr eaLnBrk="1"/>
            <a:fld id="{BC090254-953C-1243-B101-7674916BCABE}" type="slidenum">
              <a:rPr lang="en-GB" sz="1400">
                <a:solidFill>
                  <a:srgbClr val="000000"/>
                </a:solidFill>
                <a:latin typeface="Times New Roman" charset="0"/>
              </a:rPr>
              <a:pPr eaLnBrk="1"/>
              <a:t>1</a:t>
            </a:fld>
            <a:endParaRPr lang="en-GB" sz="1400" dirty="0">
              <a:solidFill>
                <a:srgbClr val="000000"/>
              </a:solidFill>
              <a:latin typeface="Times New Roman" charset="0"/>
            </a:endParaRPr>
          </a:p>
        </p:txBody>
      </p:sp>
      <p:sp>
        <p:nvSpPr>
          <p:cNvPr id="16387" name="Text Box 1"/>
          <p:cNvSpPr>
            <a:spLocks noGrp="1" noRot="1" noChangeAspect="1" noChangeArrowheads="1"/>
          </p:cNvSpPr>
          <p:nvPr>
            <p:ph type="sldImg"/>
          </p:nvPr>
        </p:nvSpPr>
        <p:spPr>
          <a:xfrm>
            <a:off x="1106488" y="812800"/>
            <a:ext cx="5341937" cy="4006850"/>
          </a:xfrm>
          <a:solidFill>
            <a:srgbClr val="FFFFFF"/>
          </a:solidFill>
          <a:ln>
            <a:solidFill>
              <a:srgbClr val="000000"/>
            </a:solidFill>
            <a:miter lim="800000"/>
            <a:headEnd/>
            <a:tailEnd/>
          </a:ln>
        </p:spPr>
      </p:sp>
      <p:sp>
        <p:nvSpPr>
          <p:cNvPr id="16388" name="Text Box 2"/>
          <p:cNvSpPr>
            <a:spLocks noGrp="1" noChangeArrowheads="1"/>
          </p:cNvSpPr>
          <p:nvPr>
            <p:ph type="body" idx="1"/>
          </p:nvPr>
        </p:nvSpPr>
        <p:spPr>
          <a:xfrm>
            <a:off x="755650" y="5078413"/>
            <a:ext cx="604520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GB" sz="2400" dirty="0" smtClean="0">
                <a:solidFill>
                  <a:srgbClr val="595959"/>
                </a:solidFill>
                <a:latin typeface="Verdana"/>
                <a:cs typeface="Verdana"/>
              </a:rPr>
              <a:t>Accessibility of Text</a:t>
            </a:r>
            <a:br>
              <a:rPr lang="en-GB" sz="2400" dirty="0" smtClean="0">
                <a:solidFill>
                  <a:srgbClr val="595959"/>
                </a:solidFill>
                <a:latin typeface="Verdana"/>
                <a:cs typeface="Verdana"/>
              </a:rPr>
            </a:br>
            <a:r>
              <a:rPr lang="en-GB" sz="1200" dirty="0" smtClean="0">
                <a:solidFill>
                  <a:srgbClr val="595959"/>
                </a:solidFill>
                <a:latin typeface="Verdana"/>
                <a:cs typeface="Verdana"/>
              </a:rPr>
              <a:t>European Agency for Special Needs and Inclusive Education</a:t>
            </a:r>
            <a:endParaRPr lang="en-US" sz="1200" dirty="0" smtClean="0">
              <a:solidFill>
                <a:srgbClr val="595959"/>
              </a:solidFill>
              <a:cs typeface="Lucida Sans Unicode" charset="0"/>
            </a:endParaRPr>
          </a:p>
        </p:txBody>
      </p:sp>
    </p:spTree>
    <p:extLst>
      <p:ext uri="{BB962C8B-B14F-4D97-AF65-F5344CB8AC3E}">
        <p14:creationId xmlns:p14="http://schemas.microsoft.com/office/powerpoint/2010/main" val="3713262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dirty="0" smtClean="0">
                <a:cs typeface="Verdana"/>
              </a:rPr>
              <a:t>Word a</a:t>
            </a:r>
            <a:r>
              <a:rPr lang="en-GB" sz="1200" dirty="0" smtClean="0">
                <a:solidFill>
                  <a:srgbClr val="595959"/>
                </a:solidFill>
                <a:cs typeface="Verdana"/>
              </a:rPr>
              <a:t>ccessibility checker (step 2)</a:t>
            </a:r>
          </a:p>
          <a:p>
            <a:pPr marL="104775" indent="0">
              <a:buClr>
                <a:srgbClr val="595959"/>
              </a:buClr>
              <a:buSzPct val="80000"/>
              <a:buNone/>
            </a:pPr>
            <a:r>
              <a:rPr lang="en-GB" sz="1000" dirty="0" smtClean="0">
                <a:solidFill>
                  <a:srgbClr val="595959"/>
                </a:solidFill>
                <a:cs typeface="Lucida Sans Unicode" charset="0"/>
              </a:rPr>
              <a:t>Screen displayed in Microsoft Word when the user selects 'Check for Issues'. The options 'Inspect Document', 'Check Accessibility' and 'Check Compatibility' appear.</a:t>
            </a: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12</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Word accessibility checker results</a:t>
            </a:r>
          </a:p>
          <a:p>
            <a:pPr marL="104775" indent="0">
              <a:buClr>
                <a:srgbClr val="595959"/>
              </a:buClr>
              <a:buSzPct val="80000"/>
              <a:buNone/>
            </a:pPr>
            <a:r>
              <a:rPr lang="en-GB" sz="1000" dirty="0" smtClean="0">
                <a:solidFill>
                  <a:srgbClr val="595959"/>
                </a:solidFill>
                <a:cs typeface="Lucida Sans Unicode" charset="0"/>
              </a:rPr>
              <a:t>The results show an error owing to missing alt text and warnings relating to infrequent headings and unclear hyperlink text.</a:t>
            </a: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13</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PDF accessibility checker (step 1)</a:t>
            </a:r>
          </a:p>
          <a:p>
            <a:pPr marL="104775" indent="0">
              <a:buClr>
                <a:srgbClr val="595959"/>
              </a:buClr>
              <a:buSzPct val="80000"/>
              <a:buNone/>
            </a:pPr>
            <a:r>
              <a:rPr lang="en-GB" sz="1200" dirty="0" smtClean="0">
                <a:solidFill>
                  <a:srgbClr val="595959"/>
                </a:solidFill>
                <a:latin typeface="Verdana"/>
                <a:cs typeface="Verdana"/>
              </a:rPr>
              <a:t>In Adobe Acrobat Pro, click on Tools, Accessibility and Full Check</a:t>
            </a:r>
          </a:p>
          <a:p>
            <a:pPr marL="104775" indent="0">
              <a:buClr>
                <a:srgbClr val="595959"/>
              </a:buClr>
              <a:buSzPct val="80000"/>
              <a:buNone/>
            </a:pP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14</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PDF accessibility checker (step 2)</a:t>
            </a:r>
          </a:p>
          <a:p>
            <a:pPr marL="104775" indent="0">
              <a:buClr>
                <a:srgbClr val="595959"/>
              </a:buClr>
              <a:buSzPct val="80000"/>
              <a:buNone/>
            </a:pPr>
            <a:r>
              <a:rPr lang="en-GB" sz="1200" dirty="0" smtClean="0">
                <a:solidFill>
                  <a:srgbClr val="595959"/>
                </a:solidFill>
                <a:latin typeface="Verdana"/>
                <a:cs typeface="Verdana"/>
              </a:rPr>
              <a:t>In the Accessibility Checker Options make sure all options are selected and click Start Checking.</a:t>
            </a:r>
          </a:p>
          <a:p>
            <a:pPr marL="104775" indent="0">
              <a:buClr>
                <a:srgbClr val="595959"/>
              </a:buClr>
              <a:buSzPct val="80000"/>
              <a:buNone/>
            </a:pP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15</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PDF accessibility checker results</a:t>
            </a:r>
          </a:p>
          <a:p>
            <a:pPr marL="104775" indent="0">
              <a:buClr>
                <a:srgbClr val="595959"/>
              </a:buClr>
              <a:buSzPct val="80000"/>
              <a:buNone/>
            </a:pPr>
            <a:r>
              <a:rPr lang="en-GB" sz="1200" dirty="0" smtClean="0">
                <a:solidFill>
                  <a:srgbClr val="595959"/>
                </a:solidFill>
                <a:latin typeface="Verdana"/>
                <a:cs typeface="Verdana"/>
              </a:rPr>
              <a:t>The accessibility checker shows the following errors:</a:t>
            </a:r>
          </a:p>
          <a:p>
            <a:pPr marL="104775" indent="0">
              <a:buClr>
                <a:srgbClr val="595959"/>
              </a:buClr>
              <a:buSzPct val="80000"/>
              <a:buNone/>
            </a:pPr>
            <a:r>
              <a:rPr lang="en-GB" sz="1200" dirty="0" smtClean="0">
                <a:solidFill>
                  <a:srgbClr val="595959"/>
                </a:solidFill>
                <a:latin typeface="Verdana"/>
                <a:cs typeface="Verdana"/>
              </a:rPr>
              <a:t>Tagged PDF</a:t>
            </a:r>
          </a:p>
          <a:p>
            <a:pPr marL="104775" indent="0">
              <a:buClr>
                <a:srgbClr val="595959"/>
              </a:buClr>
              <a:buSzPct val="80000"/>
              <a:buNone/>
            </a:pPr>
            <a:r>
              <a:rPr lang="en-GB" sz="1200" dirty="0" smtClean="0">
                <a:solidFill>
                  <a:srgbClr val="595959"/>
                </a:solidFill>
                <a:latin typeface="Verdana"/>
                <a:cs typeface="Verdana"/>
              </a:rPr>
              <a:t>Primary language</a:t>
            </a:r>
          </a:p>
          <a:p>
            <a:pPr marL="104775" indent="0">
              <a:buClr>
                <a:srgbClr val="595959"/>
              </a:buClr>
              <a:buSzPct val="80000"/>
              <a:buNone/>
            </a:pPr>
            <a:r>
              <a:rPr lang="en-GB" sz="1200" dirty="0" smtClean="0">
                <a:solidFill>
                  <a:srgbClr val="595959"/>
                </a:solidFill>
                <a:latin typeface="Verdana"/>
                <a:cs typeface="Verdana"/>
              </a:rPr>
              <a:t>Title</a:t>
            </a:r>
          </a:p>
          <a:p>
            <a:pPr marL="104775" indent="0">
              <a:buClr>
                <a:srgbClr val="595959"/>
              </a:buClr>
              <a:buSzPct val="80000"/>
              <a:buNone/>
            </a:pPr>
            <a:r>
              <a:rPr lang="en-GB" sz="1200" dirty="0" smtClean="0">
                <a:solidFill>
                  <a:srgbClr val="595959"/>
                </a:solidFill>
                <a:latin typeface="Verdana"/>
                <a:cs typeface="Verdana"/>
              </a:rPr>
              <a:t>Bookmarks</a:t>
            </a:r>
          </a:p>
          <a:p>
            <a:pPr marL="104775" indent="0">
              <a:buClr>
                <a:srgbClr val="595959"/>
              </a:buClr>
              <a:buSzPct val="80000"/>
              <a:buNone/>
            </a:pPr>
            <a:r>
              <a:rPr lang="en-GB" sz="1200" dirty="0" smtClean="0">
                <a:solidFill>
                  <a:srgbClr val="595959"/>
                </a:solidFill>
                <a:latin typeface="Verdana"/>
                <a:cs typeface="Verdana"/>
              </a:rPr>
              <a:t>Tab order</a:t>
            </a:r>
          </a:p>
          <a:p>
            <a:pPr marL="104775" indent="0">
              <a:buClr>
                <a:srgbClr val="595959"/>
              </a:buClr>
              <a:buSzPct val="80000"/>
              <a:buNone/>
            </a:pPr>
            <a:r>
              <a:rPr lang="en-GB" sz="1200" dirty="0" smtClean="0">
                <a:solidFill>
                  <a:srgbClr val="595959"/>
                </a:solidFill>
                <a:latin typeface="Verdana"/>
                <a:cs typeface="Verdana"/>
              </a:rPr>
              <a:t>Other elements alternate text</a:t>
            </a:r>
          </a:p>
          <a:p>
            <a:pPr marL="104775" indent="0">
              <a:buClr>
                <a:srgbClr val="595959"/>
              </a:buClr>
              <a:buSzPct val="80000"/>
              <a:buNone/>
            </a:pP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16</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Making the publication accessible (1)</a:t>
            </a:r>
          </a:p>
          <a:p>
            <a:pPr marL="104775" indent="0">
              <a:buSzPct val="80000"/>
              <a:buNone/>
            </a:pPr>
            <a:r>
              <a:rPr lang="en-GB" sz="1200" dirty="0" smtClean="0">
                <a:cs typeface="Lucida Sans Unicode" charset="0"/>
              </a:rPr>
              <a:t>Key points based </a:t>
            </a:r>
            <a:r>
              <a:rPr lang="en-GB" dirty="0" smtClean="0">
                <a:cs typeface="Lucida Sans Unicode" charset="0"/>
              </a:rPr>
              <a:t>on</a:t>
            </a:r>
            <a:r>
              <a:rPr lang="en-GB" sz="1200" dirty="0" smtClean="0">
                <a:cs typeface="Lucida Sans Unicode" charset="0"/>
              </a:rPr>
              <a:t> </a:t>
            </a:r>
            <a:r>
              <a:rPr lang="en-GB" dirty="0" smtClean="0">
                <a:cs typeface="Lucida Sans Unicode" charset="0"/>
              </a:rPr>
              <a:t>Step 1, Sections 1 and 2 of the Guidelines:</a:t>
            </a:r>
            <a:endParaRPr lang="en-GB" sz="1200" dirty="0" smtClean="0">
              <a:cs typeface="Lucida Sans Unicode" charset="0"/>
            </a:endParaRPr>
          </a:p>
          <a:p>
            <a:pPr>
              <a:buClr>
                <a:srgbClr val="595959"/>
              </a:buClr>
              <a:buSzPct val="80000"/>
              <a:buFont typeface="Arial"/>
              <a:buChar char="•"/>
            </a:pPr>
            <a:r>
              <a:rPr lang="en-GB" sz="1200" dirty="0" smtClean="0">
                <a:cs typeface="Lucida Sans Unicode" charset="0"/>
              </a:rPr>
              <a:t>Font size 12 used throughout</a:t>
            </a:r>
          </a:p>
          <a:p>
            <a:pPr>
              <a:buSzPct val="80000"/>
              <a:buFont typeface="Arial"/>
              <a:buChar char="•"/>
            </a:pPr>
            <a:r>
              <a:rPr lang="en-GB" sz="1200" dirty="0" smtClean="0">
                <a:cs typeface="Lucida Sans Unicode" charset="0"/>
              </a:rPr>
              <a:t>Acronyms </a:t>
            </a:r>
            <a:r>
              <a:rPr lang="en-GB" dirty="0" smtClean="0"/>
              <a:t>ECI, DG, UNESCO, WHO and ICF explained</a:t>
            </a:r>
          </a:p>
          <a:p>
            <a:pPr>
              <a:buSzPct val="80000"/>
              <a:buFont typeface="Arial"/>
              <a:buChar char="•"/>
            </a:pPr>
            <a:r>
              <a:rPr lang="en-GB" sz="1200" dirty="0" smtClean="0">
                <a:cs typeface="Lucida Sans Unicode" charset="0"/>
              </a:rPr>
              <a:t>Created and applied new styles</a:t>
            </a:r>
          </a:p>
          <a:p>
            <a:pPr>
              <a:buSzPct val="80000"/>
              <a:buFont typeface="Arial"/>
              <a:buChar char="•"/>
            </a:pPr>
            <a:r>
              <a:rPr lang="en-GB" dirty="0" smtClean="0">
                <a:cs typeface="Lucida Sans Unicode" charset="0"/>
              </a:rPr>
              <a:t>Added more headings to improve structure</a:t>
            </a:r>
          </a:p>
          <a:p>
            <a:pPr>
              <a:buSzPct val="80000"/>
              <a:buFont typeface="Arial"/>
              <a:buChar char="•"/>
            </a:pPr>
            <a:r>
              <a:rPr lang="en-GB" dirty="0" smtClean="0">
                <a:cs typeface="Lucida Sans Unicode" charset="0"/>
              </a:rPr>
              <a:t>Used bullets and numbering in lists</a:t>
            </a:r>
          </a:p>
          <a:p>
            <a:pPr>
              <a:buSzPct val="80000"/>
              <a:buFont typeface="Arial"/>
              <a:buChar char="•"/>
            </a:pPr>
            <a:r>
              <a:rPr lang="en-GB" dirty="0" smtClean="0">
                <a:cs typeface="Lucida Sans Unicode" charset="0"/>
              </a:rPr>
              <a:t>Set main language as English and marked foreign words as the corresponding language</a:t>
            </a:r>
            <a:endParaRPr lang="en-GB" sz="1200" dirty="0" smtClean="0">
              <a:solidFill>
                <a:srgbClr val="595959"/>
              </a:solidFill>
              <a:latin typeface="Verdana"/>
              <a:cs typeface="Verdana"/>
            </a:endParaRPr>
          </a:p>
          <a:p>
            <a:pPr marL="104775" indent="0">
              <a:buClr>
                <a:srgbClr val="595959"/>
              </a:buClr>
              <a:buSzPct val="80000"/>
              <a:buNone/>
            </a:pP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17</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Making the publication accessible (2)</a:t>
            </a:r>
          </a:p>
          <a:p>
            <a:pPr>
              <a:buSzPct val="80000"/>
              <a:buFont typeface="Arial"/>
              <a:buChar char="•"/>
            </a:pPr>
            <a:r>
              <a:rPr lang="en-GB" dirty="0" smtClean="0">
                <a:cs typeface="Lucida Sans Unicode" charset="0"/>
              </a:rPr>
              <a:t>Added summary of content to tables with ISBN and Agency contact details</a:t>
            </a:r>
          </a:p>
          <a:p>
            <a:pPr>
              <a:buSzPct val="80000"/>
              <a:buFont typeface="Arial"/>
              <a:buChar char="•"/>
            </a:pPr>
            <a:r>
              <a:rPr lang="en-GB" dirty="0" smtClean="0">
                <a:cs typeface="Lucida Sans Unicode" charset="0"/>
              </a:rPr>
              <a:t>Added in ‘Email’ before the two Agency email addresses</a:t>
            </a:r>
          </a:p>
          <a:p>
            <a:pPr>
              <a:buSzPct val="80000"/>
              <a:buFont typeface="Arial"/>
              <a:buChar char="•"/>
            </a:pPr>
            <a:r>
              <a:rPr lang="en-GB" dirty="0" smtClean="0">
                <a:cs typeface="Lucida Sans Unicode" charset="0"/>
              </a:rPr>
              <a:t>Used embedded links throughout instead of URLs</a:t>
            </a:r>
          </a:p>
          <a:p>
            <a:pPr>
              <a:buSzPct val="80000"/>
              <a:buFont typeface="Arial"/>
              <a:buChar char="•"/>
            </a:pPr>
            <a:r>
              <a:rPr lang="en-GB" dirty="0" smtClean="0">
                <a:cs typeface="Lucida Sans Unicode" charset="0"/>
              </a:rPr>
              <a:t>Added a caption and alt text to Figure 1 (formerly known as ‘the following scheme’)</a:t>
            </a:r>
          </a:p>
          <a:p>
            <a:pPr>
              <a:buSzPct val="80000"/>
              <a:buFont typeface="Arial"/>
              <a:buChar char="•"/>
            </a:pPr>
            <a:r>
              <a:rPr lang="en-GB" dirty="0" smtClean="0">
                <a:cs typeface="Lucida Sans Unicode" charset="0"/>
              </a:rPr>
              <a:t>Metadata: document title, author and keywords added</a:t>
            </a:r>
            <a:endParaRPr lang="en-GB" sz="1200" dirty="0" smtClean="0">
              <a:solidFill>
                <a:srgbClr val="595959"/>
              </a:solidFill>
              <a:latin typeface="Verdana"/>
              <a:cs typeface="Verdana"/>
            </a:endParaRPr>
          </a:p>
          <a:p>
            <a:pPr marL="104775" indent="0">
              <a:buClr>
                <a:srgbClr val="595959"/>
              </a:buClr>
              <a:buSzPct val="80000"/>
              <a:buNone/>
            </a:pP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18</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595959"/>
                </a:solidFill>
                <a:latin typeface="Verdana"/>
                <a:cs typeface="Verdana"/>
              </a:rPr>
              <a:t>Images and alt text (before)</a:t>
            </a:r>
          </a:p>
          <a:p>
            <a:r>
              <a:rPr lang="en-GB" sz="1200" dirty="0" smtClean="0">
                <a:solidFill>
                  <a:srgbClr val="595959"/>
                </a:solidFill>
                <a:latin typeface="Verdana"/>
                <a:cs typeface="Verdana"/>
              </a:rPr>
              <a:t>The image appears without a caption and is referred to as 'the following scheme'</a:t>
            </a:r>
          </a:p>
          <a:p>
            <a:endParaRPr lang="en-US" dirty="0">
              <a:solidFill>
                <a:srgbClr val="595959"/>
              </a:solidFill>
            </a:endParaRPr>
          </a:p>
        </p:txBody>
      </p:sp>
      <p:sp>
        <p:nvSpPr>
          <p:cNvPr id="4" name="Slide Number Placeholder 3"/>
          <p:cNvSpPr>
            <a:spLocks noGrp="1"/>
          </p:cNvSpPr>
          <p:nvPr>
            <p:ph type="sldNum" idx="10"/>
          </p:nvPr>
        </p:nvSpPr>
        <p:spPr/>
        <p:txBody>
          <a:bodyPr/>
          <a:lstStyle/>
          <a:p>
            <a:fld id="{2399FBCE-7624-A547-A12C-9918B681BB69}" type="slidenum">
              <a:rPr lang="en-GB" smtClean="0"/>
              <a:pPr/>
              <a:t>19</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595959"/>
                </a:solidFill>
                <a:latin typeface="Verdana"/>
                <a:cs typeface="Verdana"/>
              </a:rPr>
              <a:t>Images and alt text (after)</a:t>
            </a:r>
          </a:p>
          <a:p>
            <a:r>
              <a:rPr lang="en-GB" noProof="0" dirty="0" smtClean="0">
                <a:solidFill>
                  <a:srgbClr val="595959"/>
                </a:solidFill>
              </a:rPr>
              <a:t>The image now has a caption and is referred to as 'Figure 1' in the text. Alt text has also been added.</a:t>
            </a:r>
          </a:p>
          <a:p>
            <a:r>
              <a:rPr lang="en-GB" noProof="0" dirty="0" smtClean="0">
                <a:solidFill>
                  <a:srgbClr val="595959"/>
                </a:solidFill>
              </a:rPr>
              <a:t>The alt text reads: The figure consists of seven text boxes, linked by single direction arrows. The first one says 'Detection', with an arrow going to 'Assessment of needs', followed by an arrow going to 'Formulation of goals', followed by an arrow going to 'Planning', followed by an arrow going to 'Intervention', followed by an arrow going to 'Evaluation', followed by an arrow going to 'Conclusion of the process'. Another arrow from the 'Evaluation' textbox points back to the 'Assessment of needs' textbox.</a:t>
            </a:r>
          </a:p>
        </p:txBody>
      </p:sp>
      <p:sp>
        <p:nvSpPr>
          <p:cNvPr id="4" name="Slide Number Placeholder 3"/>
          <p:cNvSpPr>
            <a:spLocks noGrp="1"/>
          </p:cNvSpPr>
          <p:nvPr>
            <p:ph type="sldNum" idx="10"/>
          </p:nvPr>
        </p:nvSpPr>
        <p:spPr/>
        <p:txBody>
          <a:bodyPr/>
          <a:lstStyle/>
          <a:p>
            <a:fld id="{2399FBCE-7624-A547-A12C-9918B681BB69}" type="slidenum">
              <a:rPr lang="en-GB" smtClean="0"/>
              <a:pPr/>
              <a:t>20</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Non-editable image</a:t>
            </a:r>
            <a:endParaRPr lang="en-US" sz="1200" dirty="0" smtClean="0">
              <a:solidFill>
                <a:srgbClr val="595959"/>
              </a:solidFill>
              <a:latin typeface="Verdana"/>
              <a:cs typeface="Lucida Sans Unicode" charset="0"/>
            </a:endParaRPr>
          </a:p>
          <a:p>
            <a:pPr marL="104775" indent="0">
              <a:buClr>
                <a:srgbClr val="595959"/>
              </a:buClr>
              <a:buSzPct val="80000"/>
              <a:buNone/>
            </a:pPr>
            <a:r>
              <a:rPr lang="en-US" sz="1200" dirty="0" smtClean="0">
                <a:solidFill>
                  <a:srgbClr val="595959"/>
                </a:solidFill>
                <a:latin typeface="Verdana"/>
                <a:cs typeface="Lucida Sans Unicode" charset="0"/>
              </a:rPr>
              <a:t>ECI report cover</a:t>
            </a: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21</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What is ‘accessibility’?</a:t>
            </a:r>
          </a:p>
          <a:p>
            <a:pPr marL="104775" indent="0">
              <a:buClr>
                <a:srgbClr val="595959"/>
              </a:buClr>
              <a:buSzPct val="80000"/>
              <a:buNone/>
            </a:pPr>
            <a:r>
              <a:rPr lang="en-GB" sz="1050" dirty="0" smtClean="0">
                <a:solidFill>
                  <a:srgbClr val="595959"/>
                </a:solidFill>
                <a:cs typeface="Lucida Sans Unicode" charset="0"/>
              </a:rPr>
              <a:t>According to the United Nations Convention </a:t>
            </a:r>
            <a:r>
              <a:rPr lang="en-GB" sz="1050" dirty="0" smtClean="0">
                <a:cs typeface="Lucida Sans Unicode" charset="0"/>
              </a:rPr>
              <a:t>on the Rights of Persons with Disabilities:</a:t>
            </a:r>
          </a:p>
          <a:p>
            <a:pPr marL="627063" indent="0" defTabSz="538163">
              <a:buSzPct val="80000"/>
              <a:buNone/>
            </a:pPr>
            <a:r>
              <a:rPr lang="en-GB" sz="1000" dirty="0" smtClean="0"/>
              <a:t>… </a:t>
            </a:r>
            <a:r>
              <a:rPr lang="en-GB" sz="1000" i="1" dirty="0" smtClean="0"/>
              <a:t>appropriate measures to ensure to persons with disabilities access, on an equal basis with others, </a:t>
            </a:r>
            <a:r>
              <a:rPr lang="en-GB" sz="1000" dirty="0" smtClean="0"/>
              <a:t>[…]</a:t>
            </a:r>
            <a:r>
              <a:rPr lang="en-GB" sz="1000" i="1" dirty="0" smtClean="0"/>
              <a:t> to information and communications, including information and communications technologies and systems </a:t>
            </a:r>
            <a:r>
              <a:rPr lang="en-GB" sz="1000" dirty="0" smtClean="0"/>
              <a:t>…</a:t>
            </a:r>
          </a:p>
          <a:p>
            <a:pPr marL="179388" indent="0" defTabSz="538163">
              <a:buSzPct val="80000"/>
              <a:buNone/>
            </a:pPr>
            <a:r>
              <a:rPr lang="en-GB" sz="1050" dirty="0" smtClean="0"/>
              <a:t>Accessibility means different things to different people, depending on their needs.</a:t>
            </a:r>
            <a:endParaRPr lang="en-GB" sz="1050" dirty="0" smtClean="0">
              <a:solidFill>
                <a:schemeClr val="tx2">
                  <a:lumMod val="50000"/>
                </a:schemeClr>
              </a:solidFill>
              <a:cs typeface="Lucida Sans Unicode" charset="0"/>
            </a:endParaRPr>
          </a:p>
          <a:p>
            <a:pPr marL="104775" indent="0">
              <a:buClr>
                <a:srgbClr val="595959"/>
              </a:buClr>
              <a:buSzPct val="80000"/>
              <a:buNone/>
            </a:pP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2</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Alt text</a:t>
            </a:r>
          </a:p>
          <a:p>
            <a:pPr marL="104775" indent="0">
              <a:buSzPct val="80000"/>
              <a:buNone/>
            </a:pPr>
            <a:r>
              <a:rPr lang="en-GB" sz="1000" dirty="0" smtClean="0">
                <a:solidFill>
                  <a:srgbClr val="595959"/>
                </a:solidFill>
                <a:cs typeface="Lucida Sans Unicode" charset="0"/>
              </a:rPr>
              <a:t>The Guidelines explain that alt text is ‘</a:t>
            </a:r>
            <a:r>
              <a:rPr lang="en-US" sz="1000" dirty="0" smtClean="0"/>
              <a:t>a description that shares the same message as the visual image’.</a:t>
            </a:r>
          </a:p>
          <a:p>
            <a:pPr marL="104775" indent="0">
              <a:buSzPct val="80000"/>
              <a:buNone/>
            </a:pPr>
            <a:r>
              <a:rPr lang="en-US" sz="1000" dirty="0" smtClean="0"/>
              <a:t>According to the </a:t>
            </a:r>
            <a:r>
              <a:rPr lang="en-US" sz="1000" dirty="0" smtClean="0">
                <a:hlinkClick r:id="rId3"/>
              </a:rPr>
              <a:t>WebAIM resource</a:t>
            </a:r>
            <a:r>
              <a:rPr lang="en-US" sz="1000" dirty="0" smtClean="0"/>
              <a:t> in </a:t>
            </a:r>
            <a:r>
              <a:rPr lang="en-GB" sz="1000" dirty="0" smtClean="0">
                <a:cs typeface="Lucida Sans Unicode" charset="0"/>
              </a:rPr>
              <a:t>Step 1, Section 2, 2.2 </a:t>
            </a:r>
            <a:r>
              <a:rPr lang="ga-IE" sz="1000" dirty="0" smtClean="0">
                <a:cs typeface="Lucida Sans Unicode" charset="0"/>
              </a:rPr>
              <a:t>of the Guidelines, alt text should:</a:t>
            </a:r>
          </a:p>
          <a:p>
            <a:r>
              <a:rPr lang="en-US" sz="1000" b="1" dirty="0" smtClean="0"/>
              <a:t>Be accurate and equivalent</a:t>
            </a:r>
            <a:r>
              <a:rPr lang="en-US" sz="1000" dirty="0" smtClean="0"/>
              <a:t> (presenting the same </a:t>
            </a:r>
            <a:r>
              <a:rPr lang="en-US" sz="1000" i="1" dirty="0" smtClean="0"/>
              <a:t>content</a:t>
            </a:r>
            <a:r>
              <a:rPr lang="en-US" sz="1000" dirty="0" smtClean="0"/>
              <a:t> and </a:t>
            </a:r>
            <a:r>
              <a:rPr lang="en-US" sz="1000" i="1" dirty="0" smtClean="0"/>
              <a:t>function</a:t>
            </a:r>
            <a:r>
              <a:rPr lang="en-US" sz="1000" dirty="0" smtClean="0"/>
              <a:t> of the image).</a:t>
            </a:r>
          </a:p>
          <a:p>
            <a:r>
              <a:rPr lang="en-US" sz="1000" b="1" dirty="0" smtClean="0"/>
              <a:t>Be succinct.</a:t>
            </a:r>
            <a:r>
              <a:rPr lang="en-US" sz="1000" dirty="0" smtClean="0"/>
              <a:t> Present the image’s content and function as succinctly as appropriate.</a:t>
            </a:r>
          </a:p>
          <a:p>
            <a:r>
              <a:rPr lang="en-US" sz="1000" b="1" dirty="0" smtClean="0"/>
              <a:t>NOT be redundant</a:t>
            </a:r>
            <a:r>
              <a:rPr lang="en-US" sz="1000" dirty="0" smtClean="0"/>
              <a:t> or provide the same information as text within the context of the image.</a:t>
            </a:r>
          </a:p>
          <a:p>
            <a:r>
              <a:rPr lang="en-US" sz="1000" b="1" dirty="0" smtClean="0"/>
              <a:t>NOT use the phrases ‘image of’ or ‘graphic of’. </a:t>
            </a:r>
            <a:r>
              <a:rPr lang="en-US" sz="1000" dirty="0" smtClean="0"/>
              <a:t>However, if the fact that it is a photograph or illustration, etc., is relevant, it may be useful to include it.</a:t>
            </a:r>
            <a:endParaRPr lang="en-US" sz="1000" dirty="0" smtClean="0">
              <a:solidFill>
                <a:schemeClr val="tx2">
                  <a:lumMod val="50000"/>
                </a:schemeClr>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22</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23</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24</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None/>
            </a:pPr>
            <a:r>
              <a:rPr lang="en-US" sz="1400" dirty="0" smtClean="0">
                <a:hlinkClick r:id="rId3"/>
              </a:rPr>
              <a:t>http://www.ict4ial.eu</a:t>
            </a:r>
            <a:endParaRPr lang="en-US" sz="1400" dirty="0" smtClean="0"/>
          </a:p>
          <a:p>
            <a:pPr marL="104775" indent="0">
              <a:buNone/>
            </a:pPr>
            <a:endParaRPr lang="en-US" dirty="0" smtClean="0"/>
          </a:p>
          <a:p>
            <a:pPr marL="104775" indent="0">
              <a:lnSpc>
                <a:spcPct val="100000"/>
              </a:lnSpc>
              <a:buNone/>
            </a:pPr>
            <a:r>
              <a:rPr lang="en-US" sz="1200" dirty="0" smtClean="0"/>
              <a:t>This project has been funded with support from the European Commission. This project reflects the views only of the author, and the Commission cannot be held responsible for any use which may be made of the information contained therein.</a:t>
            </a:r>
          </a:p>
          <a:p>
            <a:pPr marL="104775" indent="0">
              <a:buNone/>
            </a:pPr>
            <a:endParaRPr lang="en-US" sz="1200" dirty="0" smtClean="0"/>
          </a:p>
          <a:p>
            <a:pPr marL="104775" indent="0">
              <a:buNone/>
            </a:pPr>
            <a:r>
              <a:rPr lang="en-US" sz="1400" dirty="0" smtClean="0"/>
              <a:t>European Agency for Special Needs and Inclusive Education</a:t>
            </a:r>
            <a:br>
              <a:rPr lang="en-US" sz="1400" dirty="0" smtClean="0"/>
            </a:br>
            <a:r>
              <a:rPr lang="en-US" sz="1400" dirty="0" smtClean="0">
                <a:hlinkClick r:id="rId3"/>
              </a:rPr>
              <a:t>http://</a:t>
            </a:r>
            <a:r>
              <a:rPr lang="en-US" sz="1400" dirty="0" smtClean="0">
                <a:hlinkClick r:id="rId4"/>
              </a:rPr>
              <a:t>www.european-agency.org</a:t>
            </a:r>
            <a:endParaRPr lang="en-US" sz="1400" dirty="0" smtClean="0"/>
          </a:p>
          <a:p>
            <a:pPr marL="104775" indent="0">
              <a:buNone/>
            </a:pPr>
            <a:endParaRPr lang="en-US" sz="1400" dirty="0" smtClean="0"/>
          </a:p>
          <a:p>
            <a:pPr marL="104775" indent="0">
              <a:buNone/>
            </a:pPr>
            <a:r>
              <a:rPr lang="en-US" sz="1400" dirty="0" smtClean="0"/>
              <a:t>DAISY Consortium</a:t>
            </a:r>
            <a:br>
              <a:rPr lang="en-US" sz="1400" dirty="0" smtClean="0"/>
            </a:br>
            <a:r>
              <a:rPr lang="en-US" sz="1400" dirty="0" smtClean="0">
                <a:hlinkClick r:id="rId3"/>
              </a:rPr>
              <a:t>http://</a:t>
            </a:r>
            <a:r>
              <a:rPr lang="en-US" sz="1400" dirty="0" smtClean="0">
                <a:hlinkClick r:id="rId5"/>
              </a:rPr>
              <a:t>www.daisy.org</a:t>
            </a:r>
            <a:endParaRPr lang="en-US" sz="1400" dirty="0" smtClean="0"/>
          </a:p>
          <a:p>
            <a:pPr marL="104775" indent="0">
              <a:buNone/>
            </a:pPr>
            <a:endParaRPr lang="en-US" sz="1400" dirty="0" smtClean="0"/>
          </a:p>
          <a:p>
            <a:pPr marL="104775" indent="0">
              <a:buNone/>
            </a:pPr>
            <a:r>
              <a:rPr lang="en-US" sz="1400" dirty="0" smtClean="0"/>
              <a:t>European Schoolnet</a:t>
            </a:r>
            <a:br>
              <a:rPr lang="en-US" sz="1400" dirty="0" smtClean="0"/>
            </a:br>
            <a:r>
              <a:rPr lang="en-US" sz="1400" dirty="0" smtClean="0">
                <a:hlinkClick r:id="rId3"/>
              </a:rPr>
              <a:t>http://</a:t>
            </a:r>
            <a:r>
              <a:rPr lang="en-US" sz="1400" dirty="0" smtClean="0">
                <a:hlinkClick r:id="rId6"/>
              </a:rPr>
              <a:t>www.eun.org</a:t>
            </a:r>
            <a:endParaRPr lang="en-US" sz="1400" dirty="0" smtClean="0"/>
          </a:p>
          <a:p>
            <a:pPr marL="104775" indent="0">
              <a:buNone/>
            </a:pPr>
            <a:endParaRPr lang="en-US" sz="1400" dirty="0" smtClean="0"/>
          </a:p>
          <a:p>
            <a:pPr marL="104775" indent="0">
              <a:buNone/>
            </a:pPr>
            <a:r>
              <a:rPr lang="en-US" sz="1400" dirty="0" smtClean="0"/>
              <a:t>Global Initiative of Inclusive ICTs</a:t>
            </a:r>
            <a:br>
              <a:rPr lang="en-US" sz="1400" dirty="0" smtClean="0"/>
            </a:br>
            <a:r>
              <a:rPr lang="en-US" sz="1400" dirty="0" smtClean="0">
                <a:hlinkClick r:id="rId3"/>
              </a:rPr>
              <a:t>http://</a:t>
            </a:r>
            <a:r>
              <a:rPr lang="en-US" sz="1400" dirty="0" smtClean="0">
                <a:hlinkClick r:id="rId7"/>
              </a:rPr>
              <a:t>www.g3ict.com</a:t>
            </a:r>
            <a:endParaRPr lang="en-US" sz="1400" dirty="0" smtClean="0"/>
          </a:p>
          <a:p>
            <a:pPr marL="104775" indent="0">
              <a:buNone/>
            </a:pPr>
            <a:endParaRPr lang="en-US" sz="1400" dirty="0" smtClean="0"/>
          </a:p>
          <a:p>
            <a:pPr marL="104775" indent="0">
              <a:buNone/>
            </a:pPr>
            <a:r>
              <a:rPr lang="en-US" sz="1400" dirty="0" smtClean="0"/>
              <a:t>International Association of Universities</a:t>
            </a:r>
            <a:br>
              <a:rPr lang="en-US" sz="1400" dirty="0" smtClean="0"/>
            </a:br>
            <a:r>
              <a:rPr lang="en-US" sz="1400" dirty="0" smtClean="0">
                <a:hlinkClick r:id="rId3"/>
              </a:rPr>
              <a:t>http://</a:t>
            </a:r>
            <a:r>
              <a:rPr lang="en-US" sz="1400" dirty="0" smtClean="0">
                <a:hlinkClick r:id="rId8"/>
              </a:rPr>
              <a:t>www.iau-aiu.net</a:t>
            </a:r>
            <a:endParaRPr lang="en-US" sz="1400" dirty="0" smtClean="0"/>
          </a:p>
          <a:p>
            <a:pPr marL="104775" indent="0">
              <a:buNone/>
            </a:pPr>
            <a:endParaRPr lang="en-US" sz="1400" dirty="0" smtClean="0"/>
          </a:p>
          <a:p>
            <a:pPr marL="104775" indent="0">
              <a:buNone/>
            </a:pPr>
            <a:r>
              <a:rPr lang="en-US" sz="1400" dirty="0" smtClean="0"/>
              <a:t>United Nations Educational, Scientific and Cultural Organization</a:t>
            </a:r>
            <a:br>
              <a:rPr lang="en-US" sz="1400" dirty="0" smtClean="0"/>
            </a:br>
            <a:r>
              <a:rPr lang="en-US" sz="1400" dirty="0" smtClean="0">
                <a:hlinkClick r:id="rId3"/>
              </a:rPr>
              <a:t>http://</a:t>
            </a:r>
            <a:r>
              <a:rPr lang="en-US" sz="1400" dirty="0" smtClean="0">
                <a:hlinkClick r:id="rId9"/>
              </a:rPr>
              <a:t>www.unesco.org</a:t>
            </a:r>
            <a:endParaRPr lang="en-US" sz="1400" dirty="0" smtClean="0"/>
          </a:p>
          <a:p>
            <a:pPr marL="104775" indent="0">
              <a:buNone/>
            </a:pPr>
            <a:endParaRPr lang="en-US" sz="1400" dirty="0" smtClean="0"/>
          </a:p>
          <a:p>
            <a:pPr marL="104775" indent="0">
              <a:buSzPct val="80000"/>
              <a:buFont typeface="StarSymbol" charset="0"/>
              <a:buNone/>
            </a:pPr>
            <a:r>
              <a:rPr lang="en-US" sz="1400" dirty="0" smtClean="0">
                <a:cs typeface="Lucida Sans Unicode" charset="0"/>
              </a:rPr>
              <a:t>Insert name of Presenter</a:t>
            </a:r>
          </a:p>
          <a:p>
            <a:pPr marL="104775" indent="0">
              <a:buSzPct val="80000"/>
              <a:buFont typeface="StarSymbol" charset="0"/>
              <a:buNone/>
            </a:pPr>
            <a:r>
              <a:rPr lang="en-US" sz="1400" dirty="0" smtClean="0">
                <a:cs typeface="Lucida Sans Unicode" charset="0"/>
              </a:rPr>
              <a:t>Insert contact details of Presenter</a:t>
            </a:r>
          </a:p>
          <a:p>
            <a:pPr marL="104775" indent="0">
              <a:buNone/>
            </a:pPr>
            <a:endParaRPr lang="en-US" sz="1400" dirty="0" smtClean="0"/>
          </a:p>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26</a:t>
            </a:fld>
            <a:endParaRPr lang="en-GB" dirty="0"/>
          </a:p>
        </p:txBody>
      </p:sp>
    </p:spTree>
    <p:extLst>
      <p:ext uri="{BB962C8B-B14F-4D97-AF65-F5344CB8AC3E}">
        <p14:creationId xmlns:p14="http://schemas.microsoft.com/office/powerpoint/2010/main" val="382471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cs typeface="Verdana"/>
              </a:rPr>
              <a:t>Why make documents accessible?</a:t>
            </a:r>
          </a:p>
          <a:p>
            <a:pPr>
              <a:buSzPct val="80000"/>
              <a:buFont typeface="Arial"/>
              <a:buChar char="•"/>
            </a:pPr>
            <a:r>
              <a:rPr lang="en-GB" sz="1000" dirty="0" smtClean="0">
                <a:solidFill>
                  <a:srgbClr val="595959"/>
                </a:solidFill>
                <a:cs typeface="Lucida Sans Unicode" charset="0"/>
              </a:rPr>
              <a:t>Over </a:t>
            </a:r>
            <a:r>
              <a:rPr lang="en-GB" sz="1000" dirty="0" smtClean="0"/>
              <a:t>1 billion people worldwide have some form of disability. This figure will increase in the future (World Health Organization, 2014).</a:t>
            </a:r>
          </a:p>
          <a:p>
            <a:pPr>
              <a:buSzPct val="80000"/>
              <a:buFont typeface="Arial"/>
              <a:buChar char="•"/>
            </a:pPr>
            <a:r>
              <a:rPr lang="en-GB" sz="1000" dirty="0" smtClean="0">
                <a:solidFill>
                  <a:srgbClr val="595959"/>
                </a:solidFill>
                <a:cs typeface="Lucida Sans Unicode" charset="0"/>
              </a:rPr>
              <a:t>In </a:t>
            </a:r>
            <a:r>
              <a:rPr lang="en-GB" sz="1000" dirty="0" smtClean="0"/>
              <a:t>order to provide equitable lifelong learning opportunities, ALL learners must have access to information.</a:t>
            </a:r>
            <a:endParaRPr lang="en-GB" sz="1000" dirty="0" smtClean="0">
              <a:solidFill>
                <a:schemeClr val="tx2">
                  <a:lumMod val="50000"/>
                </a:schemeClr>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3</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Benefits of accessible documents</a:t>
            </a:r>
          </a:p>
          <a:p>
            <a:pPr>
              <a:buSzPct val="80000"/>
              <a:buFont typeface="Arial"/>
              <a:buChar char="•"/>
            </a:pPr>
            <a:r>
              <a:rPr lang="en-GB" sz="1000" dirty="0" smtClean="0">
                <a:solidFill>
                  <a:srgbClr val="595959"/>
                </a:solidFill>
                <a:cs typeface="Lucida Sans Unicode" charset="0"/>
              </a:rPr>
              <a:t>Apart </a:t>
            </a:r>
            <a:r>
              <a:rPr lang="en-GB" sz="1000" dirty="0" smtClean="0"/>
              <a:t>from the obvious benefit of giving learners access to information, accessible documents have a clear structure, so ALL users can navigate them more easily.</a:t>
            </a:r>
          </a:p>
          <a:p>
            <a:pPr>
              <a:buSzPct val="80000"/>
              <a:buFont typeface="Arial"/>
              <a:buChar char="•"/>
            </a:pPr>
            <a:r>
              <a:rPr lang="en-GB" sz="1000" dirty="0" smtClean="0"/>
              <a:t>Taking time to set up document structures, styles and templates will save time in future.</a:t>
            </a:r>
            <a:endParaRPr lang="en-GB"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5</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6</a:t>
            </a:fld>
            <a:endParaRPr lang="en-GB" dirty="0"/>
          </a:p>
        </p:txBody>
      </p:sp>
    </p:spTree>
    <p:extLst>
      <p:ext uri="{BB962C8B-B14F-4D97-AF65-F5344CB8AC3E}">
        <p14:creationId xmlns:p14="http://schemas.microsoft.com/office/powerpoint/2010/main" val="92957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7</a:t>
            </a:fld>
            <a:endParaRPr lang="en-GB" dirty="0"/>
          </a:p>
        </p:txBody>
      </p:sp>
    </p:spTree>
    <p:extLst>
      <p:ext uri="{BB962C8B-B14F-4D97-AF65-F5344CB8AC3E}">
        <p14:creationId xmlns:p14="http://schemas.microsoft.com/office/powerpoint/2010/main" val="245905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8</a:t>
            </a:fld>
            <a:endParaRPr lang="en-GB" dirty="0"/>
          </a:p>
        </p:txBody>
      </p:sp>
    </p:spTree>
    <p:extLst>
      <p:ext uri="{BB962C8B-B14F-4D97-AF65-F5344CB8AC3E}">
        <p14:creationId xmlns:p14="http://schemas.microsoft.com/office/powerpoint/2010/main" val="249853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sz="1200" dirty="0" smtClean="0">
                <a:solidFill>
                  <a:srgbClr val="595959"/>
                </a:solidFill>
                <a:latin typeface="Verdana"/>
                <a:cs typeface="Verdana"/>
              </a:rPr>
              <a:t>Accessibility of an Agency publication</a:t>
            </a:r>
          </a:p>
          <a:p>
            <a:pPr>
              <a:buClr>
                <a:srgbClr val="595959"/>
              </a:buClr>
              <a:buSzPct val="80000"/>
              <a:buFont typeface="Arial"/>
              <a:buChar char="•"/>
            </a:pPr>
            <a:r>
              <a:rPr lang="en-GB" sz="1000" i="1" dirty="0" smtClean="0">
                <a:solidFill>
                  <a:srgbClr val="595959"/>
                </a:solidFill>
                <a:cs typeface="Lucida Sans Unicode" charset="0"/>
              </a:rPr>
              <a:t>Early Childhood Intervention</a:t>
            </a:r>
            <a:r>
              <a:rPr lang="en-GB" sz="1000" i="1" dirty="0" smtClean="0">
                <a:cs typeface="Lucida Sans Unicode" charset="0"/>
              </a:rPr>
              <a:t> </a:t>
            </a:r>
            <a:r>
              <a:rPr lang="en-GB" sz="1000" dirty="0" smtClean="0">
                <a:cs typeface="Lucida Sans Unicode" charset="0"/>
              </a:rPr>
              <a:t>report from 2005</a:t>
            </a:r>
          </a:p>
          <a:p>
            <a:pPr>
              <a:buClr>
                <a:srgbClr val="595959"/>
              </a:buClr>
              <a:buSzPct val="80000"/>
              <a:buFont typeface="Arial"/>
              <a:buChar char="•"/>
            </a:pPr>
            <a:r>
              <a:rPr lang="en-GB" sz="1000" dirty="0" smtClean="0">
                <a:cs typeface="Lucida Sans Unicode" charset="0"/>
              </a:rPr>
              <a:t>Converted from Word 2003 (.doc) to Word 2013 (.docx) to use accessibility checker</a:t>
            </a:r>
          </a:p>
        </p:txBody>
      </p:sp>
      <p:sp>
        <p:nvSpPr>
          <p:cNvPr id="4" name="Slide Number Placeholder 3"/>
          <p:cNvSpPr>
            <a:spLocks noGrp="1"/>
          </p:cNvSpPr>
          <p:nvPr>
            <p:ph type="sldNum" idx="10"/>
          </p:nvPr>
        </p:nvSpPr>
        <p:spPr/>
        <p:txBody>
          <a:bodyPr/>
          <a:lstStyle/>
          <a:p>
            <a:fld id="{2399FBCE-7624-A547-A12C-9918B681BB69}" type="slidenum">
              <a:rPr lang="en-GB" smtClean="0"/>
              <a:pPr/>
              <a:t>10</a:t>
            </a:fld>
            <a:endParaRPr lang="en-GB" dirty="0"/>
          </a:p>
        </p:txBody>
      </p:sp>
    </p:spTree>
    <p:extLst>
      <p:ext uri="{BB962C8B-B14F-4D97-AF65-F5344CB8AC3E}">
        <p14:creationId xmlns:p14="http://schemas.microsoft.com/office/powerpoint/2010/main" val="1781098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r>
              <a:rPr lang="en-GB" dirty="0" smtClean="0">
                <a:cs typeface="Verdana"/>
              </a:rPr>
              <a:t>Word a</a:t>
            </a:r>
            <a:r>
              <a:rPr lang="en-GB" sz="1200" dirty="0" smtClean="0">
                <a:solidFill>
                  <a:srgbClr val="595959"/>
                </a:solidFill>
                <a:cs typeface="Verdana"/>
              </a:rPr>
              <a:t>ccessibility checker (step 1)</a:t>
            </a:r>
          </a:p>
          <a:p>
            <a:pPr marL="104775" indent="0">
              <a:buClr>
                <a:srgbClr val="595959"/>
              </a:buClr>
              <a:buSzPct val="80000"/>
              <a:buNone/>
            </a:pPr>
            <a:r>
              <a:rPr lang="en-US" sz="1200" dirty="0" smtClean="0">
                <a:solidFill>
                  <a:srgbClr val="595959"/>
                </a:solidFill>
                <a:latin typeface="Verdana"/>
                <a:cs typeface="Lucida Sans Unicode" charset="0"/>
              </a:rPr>
              <a:t>Screen displayed in Microsoft Word when the user selects 'File' and 'Info'. The options 'Protect Document', 'Check for Issues' and 'Manage Versions' appear.</a:t>
            </a: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11</a:t>
            </a:fld>
            <a:endParaRPr lang="en-GB" dirty="0"/>
          </a:p>
        </p:txBody>
      </p:sp>
    </p:spTree>
    <p:extLst>
      <p:ext uri="{BB962C8B-B14F-4D97-AF65-F5344CB8AC3E}">
        <p14:creationId xmlns:p14="http://schemas.microsoft.com/office/powerpoint/2010/main" val="178109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fld id="{918C15FC-DDEE-A64D-98EC-35EDD64EA919}" type="slidenum">
              <a:rPr lang="en-GB"/>
              <a:pPr/>
              <a:t>‹#›</a:t>
            </a:fld>
            <a:endParaRPr lang="en-GB" dirty="0"/>
          </a:p>
        </p:txBody>
      </p:sp>
    </p:spTree>
    <p:extLst>
      <p:ext uri="{BB962C8B-B14F-4D97-AF65-F5344CB8AC3E}">
        <p14:creationId xmlns:p14="http://schemas.microsoft.com/office/powerpoint/2010/main" val="404146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fld id="{D09F6AD0-A045-8E4C-B6BA-47B0442F9FF4}" type="slidenum">
              <a:rPr lang="en-GB"/>
              <a:pPr/>
              <a:t>‹#›</a:t>
            </a:fld>
            <a:endParaRPr lang="en-GB" dirty="0"/>
          </a:p>
        </p:txBody>
      </p:sp>
    </p:spTree>
    <p:extLst>
      <p:ext uri="{BB962C8B-B14F-4D97-AF65-F5344CB8AC3E}">
        <p14:creationId xmlns:p14="http://schemas.microsoft.com/office/powerpoint/2010/main" val="286510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8450"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fld id="{A22FC876-57F0-E74D-8230-B7668E01B60F}" type="slidenum">
              <a:rPr lang="en-GB"/>
              <a:pPr/>
              <a:t>‹#›</a:t>
            </a:fld>
            <a:endParaRPr lang="en-GB" dirty="0"/>
          </a:p>
        </p:txBody>
      </p:sp>
    </p:spTree>
    <p:extLst>
      <p:ext uri="{BB962C8B-B14F-4D97-AF65-F5344CB8AC3E}">
        <p14:creationId xmlns:p14="http://schemas.microsoft.com/office/powerpoint/2010/main" val="391002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5730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fld id="{9FBE9719-2000-C74E-A336-0CF03B4BB5FC}" type="slidenum">
              <a:rPr lang="en-GB"/>
              <a:pPr/>
              <a:t>‹#›</a:t>
            </a:fld>
            <a:endParaRPr lang="en-GB" dirty="0"/>
          </a:p>
        </p:txBody>
      </p:sp>
    </p:spTree>
    <p:extLst>
      <p:ext uri="{BB962C8B-B14F-4D97-AF65-F5344CB8AC3E}">
        <p14:creationId xmlns:p14="http://schemas.microsoft.com/office/powerpoint/2010/main" val="165265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fld id="{98BFCC83-D522-0043-B0E9-1BCF5552D8D1}" type="slidenum">
              <a:rPr lang="en-GB"/>
              <a:pPr/>
              <a:t>‹#›</a:t>
            </a:fld>
            <a:endParaRPr lang="en-GB" dirty="0"/>
          </a:p>
        </p:txBody>
      </p:sp>
    </p:spTree>
    <p:extLst>
      <p:ext uri="{BB962C8B-B14F-4D97-AF65-F5344CB8AC3E}">
        <p14:creationId xmlns:p14="http://schemas.microsoft.com/office/powerpoint/2010/main" val="101297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fld id="{D45964C1-8A52-4346-9425-FA101A4A8345}" type="slidenum">
              <a:rPr lang="en-GB"/>
              <a:pPr/>
              <a:t>‹#›</a:t>
            </a:fld>
            <a:endParaRPr lang="en-GB" dirty="0"/>
          </a:p>
        </p:txBody>
      </p:sp>
    </p:spTree>
    <p:extLst>
      <p:ext uri="{BB962C8B-B14F-4D97-AF65-F5344CB8AC3E}">
        <p14:creationId xmlns:p14="http://schemas.microsoft.com/office/powerpoint/2010/main" val="377947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fld id="{213EB808-3214-0149-9CF9-8F5571513DA2}" type="slidenum">
              <a:rPr lang="en-GB"/>
              <a:pPr/>
              <a:t>‹#›</a:t>
            </a:fld>
            <a:endParaRPr lang="en-GB" dirty="0"/>
          </a:p>
        </p:txBody>
      </p:sp>
    </p:spTree>
    <p:extLst>
      <p:ext uri="{BB962C8B-B14F-4D97-AF65-F5344CB8AC3E}">
        <p14:creationId xmlns:p14="http://schemas.microsoft.com/office/powerpoint/2010/main" val="352605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fld id="{9A31F875-B025-CF47-9293-FDCF0150A978}" type="slidenum">
              <a:rPr lang="en-GB"/>
              <a:pPr/>
              <a:t>‹#›</a:t>
            </a:fld>
            <a:endParaRPr lang="en-GB" dirty="0"/>
          </a:p>
        </p:txBody>
      </p:sp>
    </p:spTree>
    <p:extLst>
      <p:ext uri="{BB962C8B-B14F-4D97-AF65-F5344CB8AC3E}">
        <p14:creationId xmlns:p14="http://schemas.microsoft.com/office/powerpoint/2010/main" val="404934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fld id="{8960FB40-B3CE-C746-B3A4-5ED4E1F4CBCD}" type="slidenum">
              <a:rPr lang="en-GB"/>
              <a:pPr/>
              <a:t>‹#›</a:t>
            </a:fld>
            <a:endParaRPr lang="en-GB" dirty="0"/>
          </a:p>
        </p:txBody>
      </p:sp>
    </p:spTree>
    <p:extLst>
      <p:ext uri="{BB962C8B-B14F-4D97-AF65-F5344CB8AC3E}">
        <p14:creationId xmlns:p14="http://schemas.microsoft.com/office/powerpoint/2010/main" val="358555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fld id="{BBFEAF65-C2AC-D749-8C7E-E96818C66BFF}" type="slidenum">
              <a:rPr lang="en-GB"/>
              <a:pPr/>
              <a:t>‹#›</a:t>
            </a:fld>
            <a:endParaRPr lang="en-GB" dirty="0"/>
          </a:p>
        </p:txBody>
      </p:sp>
    </p:spTree>
    <p:extLst>
      <p:ext uri="{BB962C8B-B14F-4D97-AF65-F5344CB8AC3E}">
        <p14:creationId xmlns:p14="http://schemas.microsoft.com/office/powerpoint/2010/main" val="264264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fld id="{18A437F7-F002-774B-B222-B3A7783F5DD8}" type="slidenum">
              <a:rPr lang="en-GB"/>
              <a:pPr/>
              <a:t>‹#›</a:t>
            </a:fld>
            <a:endParaRPr lang="en-GB" dirty="0"/>
          </a:p>
        </p:txBody>
      </p:sp>
    </p:spTree>
    <p:extLst>
      <p:ext uri="{BB962C8B-B14F-4D97-AF65-F5344CB8AC3E}">
        <p14:creationId xmlns:p14="http://schemas.microsoft.com/office/powerpoint/2010/main" val="124184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fld id="{62E782CB-38B0-6B45-A943-6290A590A891}" type="slidenum">
              <a:rPr lang="en-GB"/>
              <a:pPr/>
              <a:t>‹#›</a:t>
            </a:fld>
            <a:endParaRPr lang="en-GB" dirty="0"/>
          </a:p>
        </p:txBody>
      </p:sp>
    </p:spTree>
    <p:extLst>
      <p:ext uri="{BB962C8B-B14F-4D97-AF65-F5344CB8AC3E}">
        <p14:creationId xmlns:p14="http://schemas.microsoft.com/office/powerpoint/2010/main" val="3091276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GB" dirty="0"/>
          </a:p>
        </p:txBody>
      </p:sp>
      <p:sp>
        <p:nvSpPr>
          <p:cNvPr id="1027" name="Rectangle 2"/>
          <p:cNvSpPr>
            <a:spLocks noGrp="1" noChangeArrowheads="1"/>
          </p:cNvSpPr>
          <p:nvPr>
            <p:ph type="body" idx="1"/>
          </p:nvPr>
        </p:nvSpPr>
        <p:spPr bwMode="auto">
          <a:xfrm>
            <a:off x="503238" y="1768475"/>
            <a:ext cx="9067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Rectangle 3"/>
          <p:cNvSpPr>
            <a:spLocks noGrp="1" noChangeArrowheads="1"/>
          </p:cNvSpPr>
          <p:nvPr>
            <p:ph type="dt"/>
          </p:nvPr>
        </p:nvSpPr>
        <p:spPr bwMode="auto">
          <a:xfrm>
            <a:off x="503238" y="6886575"/>
            <a:ext cx="2343150"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defRPr sz="1400">
                <a:solidFill>
                  <a:srgbClr val="000000"/>
                </a:solidFill>
                <a:latin typeface="Times New Roman" charset="0"/>
                <a:ea typeface="+mn-ea"/>
                <a:cs typeface="+mn-cs"/>
              </a:defRPr>
            </a:lvl1pPr>
          </a:lstStyle>
          <a:p>
            <a:pPr>
              <a:defRPr/>
            </a:pPr>
            <a:endParaRPr lang="en-US" dirty="0"/>
          </a:p>
        </p:txBody>
      </p:sp>
      <p:sp>
        <p:nvSpPr>
          <p:cNvPr id="1028" name="Rectangle 4"/>
          <p:cNvSpPr>
            <a:spLocks noGrp="1" noChangeArrowheads="1"/>
          </p:cNvSpPr>
          <p:nvPr>
            <p:ph type="ftr"/>
          </p:nvPr>
        </p:nvSpPr>
        <p:spPr bwMode="auto">
          <a:xfrm>
            <a:off x="3448050" y="6886575"/>
            <a:ext cx="3190875"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defRPr sz="1400">
                <a:solidFill>
                  <a:srgbClr val="000000"/>
                </a:solidFill>
                <a:latin typeface="Times New Roman" charset="0"/>
                <a:ea typeface="+mn-ea"/>
                <a:cs typeface="+mn-cs"/>
              </a:defRPr>
            </a:lvl1pPr>
          </a:lstStyle>
          <a:p>
            <a:pPr>
              <a:defRPr/>
            </a:pPr>
            <a:endParaRPr lang="en-US" dirty="0"/>
          </a:p>
        </p:txBody>
      </p:sp>
      <p:sp>
        <p:nvSpPr>
          <p:cNvPr id="1029" name="Rectangle 5"/>
          <p:cNvSpPr>
            <a:spLocks noGrp="1" noChangeArrowheads="1"/>
          </p:cNvSpPr>
          <p:nvPr>
            <p:ph type="sldNum"/>
          </p:nvPr>
        </p:nvSpPr>
        <p:spPr bwMode="auto">
          <a:xfrm>
            <a:off x="7227888" y="6886575"/>
            <a:ext cx="2343150"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defRPr sz="1400">
                <a:solidFill>
                  <a:srgbClr val="000000"/>
                </a:solidFill>
                <a:latin typeface="Times New Roman" charset="0"/>
              </a:defRPr>
            </a:lvl1pPr>
          </a:lstStyle>
          <a:p>
            <a:fld id="{12496BA1-4547-A048-8986-3D65B2FBB6F0}" type="slidenum">
              <a:rPr lang="en-GB"/>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1" fontAlgn="base" hangingPunct="1">
        <a:lnSpc>
          <a:spcPct val="81000"/>
        </a:lnSpc>
        <a:spcBef>
          <a:spcPct val="0"/>
        </a:spcBef>
        <a:spcAft>
          <a:spcPct val="0"/>
        </a:spcAft>
        <a:buClr>
          <a:srgbClr val="000000"/>
        </a:buClr>
        <a:buSzPct val="45000"/>
        <a:buFont typeface="StarSymbol" charset="0"/>
        <a:defRPr sz="3600">
          <a:solidFill>
            <a:srgbClr val="595959"/>
          </a:solidFill>
          <a:latin typeface="Verdana"/>
          <a:ea typeface="ＭＳ Ｐゴシック" charset="0"/>
          <a:cs typeface="+mj-cs"/>
        </a:defRPr>
      </a:lvl1pPr>
      <a:lvl2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2pPr>
      <a:lvl3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3pPr>
      <a:lvl4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4pPr>
      <a:lvl5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5pPr>
      <a:lvl6pPr marL="4572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6pPr>
      <a:lvl7pPr marL="9144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7pPr>
      <a:lvl8pPr marL="13716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8pPr>
      <a:lvl9pPr marL="18288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9pPr>
    </p:titleStyle>
    <p:bodyStyle>
      <a:lvl1pPr marL="428625" indent="-323850" algn="l" defTabSz="449263" rtl="0" eaLnBrk="1" fontAlgn="base" hangingPunct="1">
        <a:lnSpc>
          <a:spcPct val="81000"/>
        </a:lnSpc>
        <a:spcBef>
          <a:spcPct val="0"/>
        </a:spcBef>
        <a:spcAft>
          <a:spcPts val="1425"/>
        </a:spcAft>
        <a:buClr>
          <a:srgbClr val="595959"/>
        </a:buClr>
        <a:buSzPct val="45000"/>
        <a:buFont typeface="StarSymbol" charset="0"/>
        <a:buChar char="●"/>
        <a:defRPr sz="2400" baseline="0">
          <a:solidFill>
            <a:srgbClr val="595959"/>
          </a:solidFill>
          <a:latin typeface="Verdana"/>
          <a:ea typeface="ＭＳ Ｐゴシック" charset="0"/>
          <a:cs typeface="+mn-cs"/>
        </a:defRPr>
      </a:lvl1pPr>
      <a:lvl2pPr marL="860425" indent="-285750" algn="l" defTabSz="449263" rtl="0" eaLnBrk="1" fontAlgn="base" hangingPunct="1">
        <a:lnSpc>
          <a:spcPct val="81000"/>
        </a:lnSpc>
        <a:spcBef>
          <a:spcPct val="0"/>
        </a:spcBef>
        <a:spcAft>
          <a:spcPts val="1138"/>
        </a:spcAft>
        <a:buClr>
          <a:srgbClr val="595959"/>
        </a:buClr>
        <a:buSzPct val="75000"/>
        <a:buFont typeface="StarSymbol" charset="0"/>
        <a:buChar char="–"/>
        <a:defRPr sz="2400" baseline="0">
          <a:solidFill>
            <a:srgbClr val="595959"/>
          </a:solidFill>
          <a:latin typeface="Verdana"/>
          <a:ea typeface="+mn-ea"/>
          <a:cs typeface="+mn-cs"/>
        </a:defRPr>
      </a:lvl2pPr>
      <a:lvl3pPr marL="1292225" indent="-214313" algn="l" defTabSz="449263" rtl="0" eaLnBrk="1" fontAlgn="base" hangingPunct="1">
        <a:lnSpc>
          <a:spcPct val="81000"/>
        </a:lnSpc>
        <a:spcBef>
          <a:spcPct val="0"/>
        </a:spcBef>
        <a:spcAft>
          <a:spcPts val="850"/>
        </a:spcAft>
        <a:buClr>
          <a:srgbClr val="595959"/>
        </a:buClr>
        <a:buSzPct val="45000"/>
        <a:buFont typeface="StarSymbol" charset="0"/>
        <a:buChar char="●"/>
        <a:defRPr sz="2400" baseline="0">
          <a:solidFill>
            <a:srgbClr val="595959"/>
          </a:solidFill>
          <a:latin typeface="Verdana"/>
          <a:ea typeface="+mn-ea"/>
          <a:cs typeface="+mn-cs"/>
        </a:defRPr>
      </a:lvl3pPr>
      <a:lvl4pPr marL="1724025" indent="-212725" algn="l" defTabSz="449263" rtl="0" eaLnBrk="1" fontAlgn="base" hangingPunct="1">
        <a:lnSpc>
          <a:spcPct val="81000"/>
        </a:lnSpc>
        <a:spcBef>
          <a:spcPct val="0"/>
        </a:spcBef>
        <a:spcAft>
          <a:spcPts val="575"/>
        </a:spcAft>
        <a:buClr>
          <a:srgbClr val="595959"/>
        </a:buClr>
        <a:buSzPct val="75000"/>
        <a:buFont typeface="StarSymbol" charset="0"/>
        <a:buChar char="–"/>
        <a:defRPr sz="2400" baseline="0">
          <a:solidFill>
            <a:srgbClr val="595959"/>
          </a:solidFill>
          <a:latin typeface="Verdana"/>
          <a:ea typeface="+mn-ea"/>
          <a:cs typeface="+mn-cs"/>
        </a:defRPr>
      </a:lvl4pPr>
      <a:lvl5pPr marL="2155825" indent="-214313" algn="l" defTabSz="449263" rtl="0" eaLnBrk="1" fontAlgn="base" hangingPunct="1">
        <a:lnSpc>
          <a:spcPct val="81000"/>
        </a:lnSpc>
        <a:spcBef>
          <a:spcPct val="0"/>
        </a:spcBef>
        <a:spcAft>
          <a:spcPts val="288"/>
        </a:spcAft>
        <a:buClr>
          <a:srgbClr val="595959"/>
        </a:buClr>
        <a:buSzPct val="45000"/>
        <a:buFont typeface="StarSymbol" charset="0"/>
        <a:buChar char="●"/>
        <a:defRPr sz="2400" baseline="0">
          <a:solidFill>
            <a:srgbClr val="595959"/>
          </a:solidFill>
          <a:latin typeface="Verdana"/>
          <a:ea typeface="+mn-ea"/>
          <a:cs typeface="+mn-cs"/>
        </a:defRPr>
      </a:lvl5pPr>
      <a:lvl6pPr marL="26130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02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274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46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ebaim.org/techniques/alttex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 Type="http://schemas.openxmlformats.org/officeDocument/2006/relationships/hyperlink" Target="mailto:secretariat@european-agency.org" TargetMode="External"/><Relationship Id="rId12" Type="http://schemas.openxmlformats.org/officeDocument/2006/relationships/image" Target="../media/image15.jpg"/><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hyperlink" Target="http://www.ict4ial.eu/" TargetMode="External"/><Relationship Id="rId4" Type="http://schemas.openxmlformats.org/officeDocument/2006/relationships/hyperlink" Target="http://www.european-agency.org" TargetMode="External"/><Relationship Id="rId5" Type="http://schemas.openxmlformats.org/officeDocument/2006/relationships/hyperlink" Target="http://www.daisy.org" TargetMode="External"/><Relationship Id="rId6" Type="http://schemas.openxmlformats.org/officeDocument/2006/relationships/hyperlink" Target="http://www.eun.org" TargetMode="External"/><Relationship Id="rId7" Type="http://schemas.openxmlformats.org/officeDocument/2006/relationships/hyperlink" Target="http://www.g3ict.com" TargetMode="External"/><Relationship Id="rId8" Type="http://schemas.openxmlformats.org/officeDocument/2006/relationships/hyperlink" Target="http://www.iau-aiu.net" TargetMode="External"/><Relationship Id="rId9" Type="http://schemas.openxmlformats.org/officeDocument/2006/relationships/hyperlink" Target="http://www.unesco.org" TargetMode="External"/><Relationship Id="rId10"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s://www.european-agency.org/publications/ereports/information-and-communication-technology-ict-in-special-needs-education-sne/information-and-communication-technology-ict-in-special-needs-education-sne" TargetMode="External"/><Relationship Id="rId4" Type="http://schemas.openxmlformats.org/officeDocument/2006/relationships/hyperlink" Target="https://www.european-agency.org/publications/ereports/ICTs-in-Education-for-People-With-Disabilities/Review-of-Innovative-Practice" TargetMode="External"/><Relationship Id="rId5" Type="http://schemas.openxmlformats.org/officeDocument/2006/relationships/hyperlink" Target="https://www.european-agency.org/news/model-policy-for-icts-in-education-for-persons-with-disabilities-new-collaborative-publication" TargetMode="External"/><Relationship Id="rId6" Type="http://schemas.openxmlformats.org/officeDocument/2006/relationships/hyperlink" Target="https://www.european-agency.org/agency-projects/i-access" TargetMode="External"/><Relationship Id="rId7" Type="http://schemas.openxmlformats.org/officeDocument/2006/relationships/hyperlink" Target="https://www.european-agency.org/agency-projects/ict4i" TargetMode="External"/><Relationship Id="rId8" Type="http://schemas.openxmlformats.org/officeDocument/2006/relationships/hyperlink" Target="https://www.european-agency.org/agency-projects/ict4ia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CT for Information Accessibility in Learning project logo" title="ICT4IAL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611485"/>
            <a:ext cx="719455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03238" y="4931965"/>
            <a:ext cx="9067800" cy="2160240"/>
          </a:xfrm>
        </p:spPr>
        <p:txBody>
          <a:bodyPr/>
          <a:lstStyle/>
          <a:p>
            <a:pPr>
              <a:lnSpc>
                <a:spcPct val="110000"/>
              </a:lnSpc>
            </a:pPr>
            <a:r>
              <a:rPr lang="en-GB" sz="5600" dirty="0" smtClean="0">
                <a:solidFill>
                  <a:srgbClr val="595959"/>
                </a:solidFill>
                <a:latin typeface="Verdana"/>
                <a:cs typeface="Verdana"/>
              </a:rPr>
              <a:t>Accessibility of Text</a:t>
            </a:r>
            <a:br>
              <a:rPr lang="en-GB" sz="5600" dirty="0" smtClean="0">
                <a:solidFill>
                  <a:srgbClr val="595959"/>
                </a:solidFill>
                <a:latin typeface="Verdana"/>
                <a:cs typeface="Verdana"/>
              </a:rPr>
            </a:br>
            <a:r>
              <a:rPr lang="en-GB" sz="3600" dirty="0" smtClean="0">
                <a:solidFill>
                  <a:srgbClr val="595959"/>
                </a:solidFill>
                <a:latin typeface="Verdana"/>
                <a:cs typeface="Verdana"/>
              </a:rPr>
              <a:t>European Agency for Special Needs and Inclusive Education</a:t>
            </a:r>
            <a:endParaRPr lang="en-GB" sz="3600" dirty="0">
              <a:solidFill>
                <a:srgbClr val="595959"/>
              </a:solidFill>
              <a:latin typeface="Verdana"/>
              <a:cs typeface="Verdan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Accessibility of an Agency publication</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r>
              <a:rPr lang="en-GB" sz="2400" i="1" dirty="0" smtClean="0">
                <a:solidFill>
                  <a:srgbClr val="595959"/>
                </a:solidFill>
                <a:cs typeface="Lucida Sans Unicode" charset="0"/>
              </a:rPr>
              <a:t>Early Childhood Intervention</a:t>
            </a:r>
            <a:r>
              <a:rPr lang="en-GB" i="1" dirty="0" smtClean="0">
                <a:cs typeface="Lucida Sans Unicode" charset="0"/>
              </a:rPr>
              <a:t> </a:t>
            </a:r>
            <a:r>
              <a:rPr lang="en-GB" dirty="0" smtClean="0">
                <a:cs typeface="Lucida Sans Unicode" charset="0"/>
              </a:rPr>
              <a:t>report from 2005</a:t>
            </a:r>
          </a:p>
          <a:p>
            <a:pPr>
              <a:buClr>
                <a:srgbClr val="595959"/>
              </a:buClr>
              <a:buSzPct val="80000"/>
              <a:buFont typeface="Arial"/>
              <a:buChar char="•"/>
            </a:pPr>
            <a:r>
              <a:rPr lang="en-GB" dirty="0" smtClean="0">
                <a:cs typeface="Lucida Sans Unicode" charset="0"/>
              </a:rPr>
              <a:t>Converted from Word 2003 (.doc) to Word 2013 (.docx) to use accessibility checker</a:t>
            </a:r>
          </a:p>
          <a:p>
            <a:pPr>
              <a:buClr>
                <a:srgbClr val="595959"/>
              </a:buClr>
              <a:buSzPct val="80000"/>
              <a:buFont typeface="Arial"/>
              <a:buChar char="•"/>
            </a:pPr>
            <a:endParaRPr lang="en-US" dirty="0" smtClean="0">
              <a:cs typeface="Lucida Sans Unicode" charset="0"/>
            </a:endParaRPr>
          </a:p>
          <a:p>
            <a:pPr>
              <a:buClr>
                <a:srgbClr val="595959"/>
              </a:buClr>
              <a:buSzPct val="80000"/>
              <a:buFont typeface="Arial"/>
              <a:buChar char="•"/>
            </a:pPr>
            <a:endParaRPr lang="en-US" dirty="0" smtClean="0">
              <a:cs typeface="Lucida Sans Unicode" charset="0"/>
            </a:endParaRPr>
          </a:p>
          <a:p>
            <a:pPr>
              <a:buClr>
                <a:srgbClr val="595959"/>
              </a:buClr>
              <a:buSzPct val="80000"/>
              <a:buFont typeface="Arial"/>
              <a:buChar char="•"/>
            </a:pPr>
            <a:endParaRPr lang="en-US" dirty="0" smtClean="0">
              <a:cs typeface="Lucida Sans Unicode" charset="0"/>
            </a:endParaRPr>
          </a:p>
          <a:p>
            <a:pPr>
              <a:buClr>
                <a:srgbClr val="595959"/>
              </a:buClr>
              <a:buSzPct val="80000"/>
              <a:buFont typeface="Arial"/>
              <a:buChar char="•"/>
            </a:pPr>
            <a:endParaRPr lang="en-US" sz="2400" dirty="0">
              <a:solidFill>
                <a:srgbClr val="595959"/>
              </a:solidFill>
              <a:latin typeface="Verdana"/>
              <a:cs typeface="Lucida Sans Unicode" charset="0"/>
            </a:endParaRPr>
          </a:p>
          <a:p>
            <a:pPr>
              <a:buClr>
                <a:srgbClr val="595959"/>
              </a:buClr>
              <a:buSzPct val="80000"/>
              <a:buFont typeface="Arial"/>
              <a:buChar char="•"/>
            </a:pPr>
            <a:endParaRPr lang="en-US" sz="2400" dirty="0">
              <a:solidFill>
                <a:srgbClr val="595959"/>
              </a:solidFill>
              <a:latin typeface="Verdana"/>
              <a:cs typeface="Lucida Sans Unicode" charset="0"/>
            </a:endParaRPr>
          </a:p>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spTree>
    <p:extLst>
      <p:ext uri="{BB962C8B-B14F-4D97-AF65-F5344CB8AC3E}">
        <p14:creationId xmlns:p14="http://schemas.microsoft.com/office/powerpoint/2010/main" val="42680369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cs typeface="Verdana"/>
              </a:rPr>
              <a:t>Word a</a:t>
            </a:r>
            <a:r>
              <a:rPr lang="en-GB" sz="3600" dirty="0" smtClean="0">
                <a:solidFill>
                  <a:srgbClr val="595959"/>
                </a:solidFill>
                <a:cs typeface="Verdana"/>
              </a:rPr>
              <a:t>ccessibility checker (step 1)</a:t>
            </a:r>
            <a:endParaRPr lang="en-GB" sz="3600" dirty="0">
              <a:solidFill>
                <a:srgbClr val="595959"/>
              </a:solidFill>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pic>
        <p:nvPicPr>
          <p:cNvPr id="4" name="Picture 3" descr="Screen displayed in Microsoft Word when the user selects 'File' and 'Info'. The options 'Protect Document', 'Check for Issues' and 'Manage Versions' appear." title="Microsoft Word accessibility checker ste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575" y="1691604"/>
            <a:ext cx="7919999" cy="5082171"/>
          </a:xfrm>
          <a:prstGeom prst="rect">
            <a:avLst/>
          </a:prstGeom>
          <a:ln w="63500">
            <a:solidFill>
              <a:schemeClr val="accent2"/>
            </a:solidFill>
          </a:ln>
        </p:spPr>
      </p:pic>
    </p:spTree>
    <p:extLst>
      <p:ext uri="{BB962C8B-B14F-4D97-AF65-F5344CB8AC3E}">
        <p14:creationId xmlns:p14="http://schemas.microsoft.com/office/powerpoint/2010/main" val="17956431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cs typeface="Verdana"/>
              </a:rPr>
              <a:t>Word a</a:t>
            </a:r>
            <a:r>
              <a:rPr lang="en-GB" sz="3600" dirty="0" smtClean="0">
                <a:solidFill>
                  <a:srgbClr val="595959"/>
                </a:solidFill>
                <a:cs typeface="Verdana"/>
              </a:rPr>
              <a:t>ccessibility checker (step 2)</a:t>
            </a:r>
            <a:endParaRPr lang="en-GB" sz="3600" dirty="0">
              <a:solidFill>
                <a:srgbClr val="595959"/>
              </a:solidFill>
              <a:cs typeface="Verdana"/>
            </a:endParaRPr>
          </a:p>
        </p:txBody>
      </p:sp>
      <p:pic>
        <p:nvPicPr>
          <p:cNvPr id="4" name="Picture 3" descr="Screen displayed in Microsoft Word when the user selects 'Check for Issues'. The options 'Inspect Document', 'Check Accessibility' and 'Check Compatibility' appear." title="Microsoft Word accessibility checker ste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575" y="1723522"/>
            <a:ext cx="7919999" cy="5018335"/>
          </a:xfrm>
          <a:prstGeom prst="rect">
            <a:avLst/>
          </a:prstGeom>
          <a:ln w="63500">
            <a:solidFill>
              <a:schemeClr val="accent2"/>
            </a:solidFill>
          </a:ln>
        </p:spPr>
      </p:pic>
    </p:spTree>
    <p:extLst>
      <p:ext uri="{BB962C8B-B14F-4D97-AF65-F5344CB8AC3E}">
        <p14:creationId xmlns:p14="http://schemas.microsoft.com/office/powerpoint/2010/main" val="32834241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Word accessibility checker results</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pic>
        <p:nvPicPr>
          <p:cNvPr id="4" name="Picture 3" descr="The results show an error owing to missing alt text and warnings relating to infrequent headings and unclear hyperlink text." title="Accessibility checker inspection re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13" y="1475581"/>
            <a:ext cx="8639999" cy="4824536"/>
          </a:xfrm>
          <a:prstGeom prst="rect">
            <a:avLst/>
          </a:prstGeom>
          <a:ln w="63500">
            <a:solidFill>
              <a:schemeClr val="accent2"/>
            </a:solidFill>
          </a:ln>
        </p:spPr>
      </p:pic>
    </p:spTree>
    <p:extLst>
      <p:ext uri="{BB962C8B-B14F-4D97-AF65-F5344CB8AC3E}">
        <p14:creationId xmlns:p14="http://schemas.microsoft.com/office/powerpoint/2010/main" val="32834241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PDF accessibility checker (step 1)</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pic>
        <p:nvPicPr>
          <p:cNvPr id="4" name="Picture 3" descr="In Adobe Acrobat Pro, click on Tools, Accessibility and Full Check" title="PDF accessibility checker (ste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313" y="1475582"/>
            <a:ext cx="7919999" cy="4949999"/>
          </a:xfrm>
          <a:prstGeom prst="rect">
            <a:avLst/>
          </a:prstGeom>
          <a:ln w="63500">
            <a:solidFill>
              <a:schemeClr val="accent2"/>
            </a:solidFill>
          </a:ln>
        </p:spPr>
      </p:pic>
    </p:spTree>
    <p:extLst>
      <p:ext uri="{BB962C8B-B14F-4D97-AF65-F5344CB8AC3E}">
        <p14:creationId xmlns:p14="http://schemas.microsoft.com/office/powerpoint/2010/main" val="36388646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PDF accessibility checker (step 2)</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pic>
        <p:nvPicPr>
          <p:cNvPr id="4" name="Picture 3" descr="In the Accessibility Checker Options make sure all options are selected and click Start Checking." title="PDF accessibility checker (ste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313" y="1475582"/>
            <a:ext cx="7919999" cy="4949999"/>
          </a:xfrm>
          <a:prstGeom prst="rect">
            <a:avLst/>
          </a:prstGeom>
          <a:ln w="63500">
            <a:solidFill>
              <a:schemeClr val="accent2"/>
            </a:solidFill>
          </a:ln>
        </p:spPr>
      </p:pic>
    </p:spTree>
    <p:extLst>
      <p:ext uri="{BB962C8B-B14F-4D97-AF65-F5344CB8AC3E}">
        <p14:creationId xmlns:p14="http://schemas.microsoft.com/office/powerpoint/2010/main" val="36388646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PDF accessibility checker results</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pic>
        <p:nvPicPr>
          <p:cNvPr id="4" name="Picture 3" descr="The accessibility checker shows the following errors:&#10;Tagged PDF &#10;Primary language &#10;Title &#10;Bookmarks &#10;Tab order &#10;Other elements alternate text" title="PDF accessibility checker re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313" y="1475582"/>
            <a:ext cx="7919999" cy="4949999"/>
          </a:xfrm>
          <a:prstGeom prst="rect">
            <a:avLst/>
          </a:prstGeom>
          <a:ln w="63500">
            <a:solidFill>
              <a:schemeClr val="accent2"/>
            </a:solidFill>
          </a:ln>
        </p:spPr>
      </p:pic>
    </p:spTree>
    <p:extLst>
      <p:ext uri="{BB962C8B-B14F-4D97-AF65-F5344CB8AC3E}">
        <p14:creationId xmlns:p14="http://schemas.microsoft.com/office/powerpoint/2010/main" val="3159160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Making the publication accessible (1)</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normAutofit/>
          </a:bodyPr>
          <a:lstStyle/>
          <a:p>
            <a:pPr marL="104775" indent="0">
              <a:buSzPct val="80000"/>
              <a:buNone/>
            </a:pPr>
            <a:r>
              <a:rPr lang="en-GB" sz="2400" dirty="0" smtClean="0">
                <a:cs typeface="Lucida Sans Unicode" charset="0"/>
              </a:rPr>
              <a:t>Key points based </a:t>
            </a:r>
            <a:r>
              <a:rPr lang="en-GB" dirty="0" smtClean="0">
                <a:cs typeface="Lucida Sans Unicode" charset="0"/>
              </a:rPr>
              <a:t>on</a:t>
            </a:r>
            <a:r>
              <a:rPr lang="en-GB" sz="2400" dirty="0" smtClean="0">
                <a:cs typeface="Lucida Sans Unicode" charset="0"/>
              </a:rPr>
              <a:t> </a:t>
            </a:r>
            <a:r>
              <a:rPr lang="en-GB" dirty="0" smtClean="0">
                <a:cs typeface="Lucida Sans Unicode" charset="0"/>
              </a:rPr>
              <a:t>Step 1, Sections 1 and 2 of the Guidelines:</a:t>
            </a:r>
            <a:endParaRPr lang="en-GB" sz="2400" dirty="0" smtClean="0">
              <a:cs typeface="Lucida Sans Unicode" charset="0"/>
            </a:endParaRPr>
          </a:p>
          <a:p>
            <a:pPr>
              <a:buClr>
                <a:srgbClr val="595959"/>
              </a:buClr>
              <a:buSzPct val="80000"/>
              <a:buFont typeface="Arial"/>
              <a:buChar char="•"/>
            </a:pPr>
            <a:r>
              <a:rPr lang="en-GB" sz="2400" dirty="0" smtClean="0">
                <a:cs typeface="Lucida Sans Unicode" charset="0"/>
              </a:rPr>
              <a:t>Font size 12 used throughout</a:t>
            </a:r>
          </a:p>
          <a:p>
            <a:pPr>
              <a:buSzPct val="80000"/>
              <a:buFont typeface="Arial"/>
              <a:buChar char="•"/>
            </a:pPr>
            <a:r>
              <a:rPr lang="en-GB" sz="2400" dirty="0" smtClean="0">
                <a:cs typeface="Lucida Sans Unicode" charset="0"/>
              </a:rPr>
              <a:t>Acronyms </a:t>
            </a:r>
            <a:r>
              <a:rPr lang="en-GB" dirty="0" smtClean="0"/>
              <a:t>ECI, DG, UNESCO, WHO and ICF explained</a:t>
            </a:r>
          </a:p>
          <a:p>
            <a:pPr>
              <a:buSzPct val="80000"/>
              <a:buFont typeface="Arial"/>
              <a:buChar char="•"/>
            </a:pPr>
            <a:r>
              <a:rPr lang="en-GB" sz="2400" dirty="0" smtClean="0">
                <a:cs typeface="Lucida Sans Unicode" charset="0"/>
              </a:rPr>
              <a:t>Created and applied new styles</a:t>
            </a:r>
          </a:p>
          <a:p>
            <a:pPr>
              <a:buSzPct val="80000"/>
              <a:buFont typeface="Arial"/>
              <a:buChar char="•"/>
            </a:pPr>
            <a:r>
              <a:rPr lang="en-GB" dirty="0" smtClean="0">
                <a:cs typeface="Lucida Sans Unicode" charset="0"/>
              </a:rPr>
              <a:t>Added more headings to improve structure</a:t>
            </a:r>
          </a:p>
          <a:p>
            <a:pPr>
              <a:buSzPct val="80000"/>
              <a:buFont typeface="Arial"/>
              <a:buChar char="•"/>
            </a:pPr>
            <a:r>
              <a:rPr lang="en-GB" dirty="0" smtClean="0">
                <a:cs typeface="Lucida Sans Unicode" charset="0"/>
              </a:rPr>
              <a:t>Used bullets and numbering in lists</a:t>
            </a:r>
          </a:p>
          <a:p>
            <a:pPr>
              <a:buSzPct val="80000"/>
              <a:buFont typeface="Arial"/>
              <a:buChar char="•"/>
            </a:pPr>
            <a:r>
              <a:rPr lang="en-GB" dirty="0" smtClean="0">
                <a:cs typeface="Lucida Sans Unicode" charset="0"/>
              </a:rPr>
              <a:t>Set main language as English and marked foreign words as the corresponding language</a:t>
            </a:r>
          </a:p>
          <a:p>
            <a:pPr>
              <a:buSzPct val="80000"/>
              <a:buFont typeface="Arial"/>
              <a:buChar char="•"/>
            </a:pPr>
            <a:endParaRPr lang="ga-IE" dirty="0" smtClean="0">
              <a:cs typeface="Lucida Sans Unicode" charset="0"/>
            </a:endParaRPr>
          </a:p>
          <a:p>
            <a:pPr>
              <a:buClr>
                <a:srgbClr val="595959"/>
              </a:buClr>
              <a:buSzPct val="80000"/>
              <a:buFont typeface="Arial"/>
              <a:buChar char="•"/>
            </a:pPr>
            <a:endParaRPr lang="en-US" sz="2400" dirty="0" smtClean="0">
              <a:solidFill>
                <a:srgbClr val="595959"/>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spTree>
    <p:extLst>
      <p:ext uri="{BB962C8B-B14F-4D97-AF65-F5344CB8AC3E}">
        <p14:creationId xmlns:p14="http://schemas.microsoft.com/office/powerpoint/2010/main" val="41349571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Making the publication accessible (2)</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normAutofit/>
          </a:bodyPr>
          <a:lstStyle/>
          <a:p>
            <a:pPr>
              <a:buSzPct val="80000"/>
              <a:buFont typeface="Arial"/>
              <a:buChar char="•"/>
            </a:pPr>
            <a:endParaRPr lang="ga-IE" dirty="0" smtClean="0">
              <a:cs typeface="Lucida Sans Unicode" charset="0"/>
            </a:endParaRPr>
          </a:p>
          <a:p>
            <a:pPr>
              <a:buSzPct val="80000"/>
              <a:buFont typeface="Arial"/>
              <a:buChar char="•"/>
            </a:pPr>
            <a:r>
              <a:rPr lang="en-GB" dirty="0" smtClean="0">
                <a:cs typeface="Lucida Sans Unicode" charset="0"/>
              </a:rPr>
              <a:t>Added summary of content to tables with ISBN and Agency contact details</a:t>
            </a:r>
          </a:p>
          <a:p>
            <a:pPr>
              <a:buSzPct val="80000"/>
              <a:buFont typeface="Arial"/>
              <a:buChar char="•"/>
            </a:pPr>
            <a:r>
              <a:rPr lang="en-GB" dirty="0" smtClean="0">
                <a:cs typeface="Lucida Sans Unicode" charset="0"/>
              </a:rPr>
              <a:t>Added in ‘Email’ before the two Agency email addresses</a:t>
            </a:r>
          </a:p>
          <a:p>
            <a:pPr>
              <a:buSzPct val="80000"/>
              <a:buFont typeface="Arial"/>
              <a:buChar char="•"/>
            </a:pPr>
            <a:r>
              <a:rPr lang="en-GB" dirty="0" smtClean="0">
                <a:cs typeface="Lucida Sans Unicode" charset="0"/>
              </a:rPr>
              <a:t>Used embedded links throughout instead of URLs</a:t>
            </a:r>
          </a:p>
          <a:p>
            <a:pPr>
              <a:buSzPct val="80000"/>
              <a:buFont typeface="Arial"/>
              <a:buChar char="•"/>
            </a:pPr>
            <a:r>
              <a:rPr lang="en-GB" dirty="0" smtClean="0">
                <a:cs typeface="Lucida Sans Unicode" charset="0"/>
              </a:rPr>
              <a:t>Added a caption and alt text to Figure 1 (formerly known as ‘the following scheme’)</a:t>
            </a:r>
          </a:p>
          <a:p>
            <a:pPr>
              <a:buSzPct val="80000"/>
              <a:buFont typeface="Arial"/>
              <a:buChar char="•"/>
            </a:pPr>
            <a:r>
              <a:rPr lang="en-GB" dirty="0" smtClean="0">
                <a:cs typeface="Lucida Sans Unicode" charset="0"/>
              </a:rPr>
              <a:t>Metadata: document title, author and keywords added</a:t>
            </a:r>
          </a:p>
          <a:p>
            <a:pPr>
              <a:buSzPct val="80000"/>
              <a:buFont typeface="Arial"/>
              <a:buChar char="•"/>
            </a:pPr>
            <a:endParaRPr lang="ga-IE" dirty="0" smtClean="0">
              <a:cs typeface="Lucida Sans Unicode" charset="0"/>
            </a:endParaRPr>
          </a:p>
          <a:p>
            <a:pPr>
              <a:buSzPct val="80000"/>
              <a:buFont typeface="Arial"/>
              <a:buChar char="•"/>
            </a:pPr>
            <a:endParaRPr lang="ga-IE" dirty="0" smtClean="0">
              <a:cs typeface="Lucida Sans Unicode" charset="0"/>
            </a:endParaRPr>
          </a:p>
          <a:p>
            <a:pPr>
              <a:buSzPct val="80000"/>
              <a:buFont typeface="Arial"/>
              <a:buChar char="•"/>
            </a:pPr>
            <a:endParaRPr lang="ga-IE" dirty="0" smtClean="0">
              <a:cs typeface="Lucida Sans Unicode" charset="0"/>
            </a:endParaRPr>
          </a:p>
          <a:p>
            <a:pPr>
              <a:buClr>
                <a:srgbClr val="595959"/>
              </a:buClr>
              <a:buSzPct val="80000"/>
              <a:buFont typeface="Arial"/>
              <a:buChar char="•"/>
            </a:pPr>
            <a:endParaRPr lang="en-US" sz="2400" dirty="0" smtClean="0">
              <a:solidFill>
                <a:srgbClr val="595959"/>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spTree>
    <p:extLst>
      <p:ext uri="{BB962C8B-B14F-4D97-AF65-F5344CB8AC3E}">
        <p14:creationId xmlns:p14="http://schemas.microsoft.com/office/powerpoint/2010/main" val="33640903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Images and alt text (before)</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endParaRPr lang="en-US" sz="2400" dirty="0">
              <a:solidFill>
                <a:srgbClr val="595959"/>
              </a:solidFill>
              <a:latin typeface="Verdana"/>
              <a:cs typeface="Lucida Sans Unicode" charset="0"/>
            </a:endParaRPr>
          </a:p>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pic>
        <p:nvPicPr>
          <p:cNvPr id="6" name="Picture 5" descr="The image appears without a caption and is referred to as 'the following scheme'" title="Figure 1 befo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889" y="1951650"/>
            <a:ext cx="7920847" cy="4445695"/>
          </a:xfrm>
          <a:prstGeom prst="rect">
            <a:avLst/>
          </a:prstGeom>
          <a:ln w="63500">
            <a:solidFill>
              <a:schemeClr val="accent2"/>
            </a:solidFill>
          </a:ln>
        </p:spPr>
      </p:pic>
    </p:spTree>
    <p:extLst>
      <p:ext uri="{BB962C8B-B14F-4D97-AF65-F5344CB8AC3E}">
        <p14:creationId xmlns:p14="http://schemas.microsoft.com/office/powerpoint/2010/main" val="9043777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4000" dirty="0" smtClean="0">
                <a:solidFill>
                  <a:srgbClr val="595959"/>
                </a:solidFill>
                <a:latin typeface="Verdana"/>
                <a:cs typeface="Verdana"/>
              </a:rPr>
              <a:t>What is ‘accessibility’?</a:t>
            </a:r>
            <a:endParaRPr lang="en-GB" sz="4000" dirty="0">
              <a:solidFill>
                <a:srgbClr val="595959"/>
              </a:solidFill>
              <a:latin typeface="Verdana"/>
              <a:cs typeface="Verdana"/>
            </a:endParaRPr>
          </a:p>
        </p:txBody>
      </p:sp>
      <p:sp>
        <p:nvSpPr>
          <p:cNvPr id="17411" name="Content Placeholder 2"/>
          <p:cNvSpPr>
            <a:spLocks noGrp="1"/>
          </p:cNvSpPr>
          <p:nvPr>
            <p:ph idx="1"/>
          </p:nvPr>
        </p:nvSpPr>
        <p:spPr/>
        <p:txBody>
          <a:bodyPr/>
          <a:lstStyle/>
          <a:p>
            <a:pPr marL="104775" indent="0">
              <a:buClr>
                <a:srgbClr val="595959"/>
              </a:buClr>
              <a:buSzPct val="80000"/>
              <a:buNone/>
            </a:pPr>
            <a:r>
              <a:rPr lang="en-GB" sz="3000" dirty="0" smtClean="0">
                <a:solidFill>
                  <a:srgbClr val="595959"/>
                </a:solidFill>
                <a:cs typeface="Lucida Sans Unicode" charset="0"/>
              </a:rPr>
              <a:t>According to the United Nations Convention </a:t>
            </a:r>
            <a:r>
              <a:rPr lang="en-GB" sz="3000" dirty="0" smtClean="0">
                <a:cs typeface="Lucida Sans Unicode" charset="0"/>
              </a:rPr>
              <a:t>on the Rights of Persons with Disabilities:</a:t>
            </a:r>
          </a:p>
          <a:p>
            <a:pPr marL="627063" indent="0" defTabSz="538163">
              <a:buSzPct val="80000"/>
              <a:buNone/>
            </a:pPr>
            <a:r>
              <a:rPr lang="en-GB" sz="2800" dirty="0" smtClean="0"/>
              <a:t>… </a:t>
            </a:r>
            <a:r>
              <a:rPr lang="en-GB" sz="2800" i="1" dirty="0" smtClean="0"/>
              <a:t>appropriate measures to ensure to persons with disabilities access, on an equal basis with others, </a:t>
            </a:r>
            <a:r>
              <a:rPr lang="en-GB" sz="2800" dirty="0" smtClean="0"/>
              <a:t>[…]</a:t>
            </a:r>
            <a:r>
              <a:rPr lang="en-GB" sz="2800" i="1" dirty="0" smtClean="0"/>
              <a:t> to information and communications, including information and communications technologies and systems </a:t>
            </a:r>
            <a:r>
              <a:rPr lang="en-GB" sz="2800" dirty="0" smtClean="0"/>
              <a:t>…</a:t>
            </a:r>
          </a:p>
          <a:p>
            <a:pPr marL="179388" indent="0" defTabSz="538163">
              <a:buSzPct val="80000"/>
              <a:buNone/>
            </a:pPr>
            <a:r>
              <a:rPr lang="en-GB" sz="3000" dirty="0" smtClean="0"/>
              <a:t>Accessibility means different things to different people, depending on their needs.</a:t>
            </a:r>
            <a:endParaRPr lang="en-GB" sz="3000" dirty="0" smtClean="0">
              <a:solidFill>
                <a:schemeClr val="tx2">
                  <a:lumMod val="50000"/>
                </a:schemeClr>
              </a:solidFill>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Images and alt text (after)</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endParaRPr lang="en-US" sz="2400" dirty="0">
              <a:solidFill>
                <a:srgbClr val="595959"/>
              </a:solidFill>
              <a:latin typeface="Verdana"/>
              <a:cs typeface="Lucida Sans Unicode" charset="0"/>
            </a:endParaRPr>
          </a:p>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pic>
        <p:nvPicPr>
          <p:cNvPr id="7" name="Picture 6" descr="The image now has a caption and is referred to as 'Figure 1' in the text. Alt text has also been added." title="Figure 1 af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313" y="2001999"/>
            <a:ext cx="7919999" cy="4411531"/>
          </a:xfrm>
          <a:prstGeom prst="rect">
            <a:avLst/>
          </a:prstGeom>
          <a:ln w="63500">
            <a:solidFill>
              <a:schemeClr val="accent2"/>
            </a:solidFill>
          </a:ln>
        </p:spPr>
      </p:pic>
    </p:spTree>
    <p:extLst>
      <p:ext uri="{BB962C8B-B14F-4D97-AF65-F5344CB8AC3E}">
        <p14:creationId xmlns:p14="http://schemas.microsoft.com/office/powerpoint/2010/main" val="12771838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Non-editable image</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endParaRPr lang="en-US" sz="2400" dirty="0">
              <a:solidFill>
                <a:srgbClr val="595959"/>
              </a:solidFill>
              <a:latin typeface="Verdana"/>
              <a:cs typeface="Lucida Sans Unicode" charset="0"/>
            </a:endParaRPr>
          </a:p>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pic>
        <p:nvPicPr>
          <p:cNvPr id="2" name="Picture 1" descr="ECI report cover" title="ECI report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354" y="1331565"/>
            <a:ext cx="4123917" cy="5831653"/>
          </a:xfrm>
          <a:prstGeom prst="rect">
            <a:avLst/>
          </a:prstGeom>
        </p:spPr>
      </p:pic>
    </p:spTree>
    <p:extLst>
      <p:ext uri="{BB962C8B-B14F-4D97-AF65-F5344CB8AC3E}">
        <p14:creationId xmlns:p14="http://schemas.microsoft.com/office/powerpoint/2010/main" val="10921582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4000" dirty="0" smtClean="0">
                <a:solidFill>
                  <a:srgbClr val="595959"/>
                </a:solidFill>
                <a:latin typeface="Verdana"/>
                <a:cs typeface="Verdana"/>
              </a:rPr>
              <a:t>Alt text</a:t>
            </a:r>
            <a:endParaRPr lang="en-GB" sz="4000" dirty="0">
              <a:solidFill>
                <a:srgbClr val="595959"/>
              </a:solidFill>
              <a:latin typeface="Verdana"/>
              <a:cs typeface="Verdana"/>
            </a:endParaRPr>
          </a:p>
        </p:txBody>
      </p:sp>
      <p:sp>
        <p:nvSpPr>
          <p:cNvPr id="17411" name="Content Placeholder 2"/>
          <p:cNvSpPr>
            <a:spLocks noGrp="1"/>
          </p:cNvSpPr>
          <p:nvPr>
            <p:ph idx="1"/>
          </p:nvPr>
        </p:nvSpPr>
        <p:spPr/>
        <p:txBody>
          <a:bodyPr>
            <a:noAutofit/>
          </a:bodyPr>
          <a:lstStyle/>
          <a:p>
            <a:pPr marL="104775" indent="0">
              <a:buSzPct val="80000"/>
              <a:buNone/>
            </a:pPr>
            <a:r>
              <a:rPr lang="en-GB" dirty="0" smtClean="0">
                <a:solidFill>
                  <a:srgbClr val="595959"/>
                </a:solidFill>
                <a:cs typeface="Lucida Sans Unicode" charset="0"/>
              </a:rPr>
              <a:t>The Guidelines explain that alt text is ‘</a:t>
            </a:r>
            <a:r>
              <a:rPr lang="en-US" dirty="0" smtClean="0"/>
              <a:t>a </a:t>
            </a:r>
            <a:r>
              <a:rPr lang="en-US" dirty="0"/>
              <a:t>description that shares the same message as the visual </a:t>
            </a:r>
            <a:r>
              <a:rPr lang="en-US" dirty="0" smtClean="0"/>
              <a:t>image’.</a:t>
            </a:r>
          </a:p>
          <a:p>
            <a:pPr marL="104775" indent="0">
              <a:buSzPct val="80000"/>
              <a:buNone/>
            </a:pPr>
            <a:r>
              <a:rPr lang="en-US" dirty="0" smtClean="0"/>
              <a:t>According to the </a:t>
            </a:r>
            <a:r>
              <a:rPr lang="en-US" dirty="0" smtClean="0">
                <a:hlinkClick r:id="rId3"/>
              </a:rPr>
              <a:t>WebAIM resource</a:t>
            </a:r>
            <a:r>
              <a:rPr lang="en-US" dirty="0" smtClean="0"/>
              <a:t> in </a:t>
            </a:r>
            <a:r>
              <a:rPr lang="en-GB" dirty="0">
                <a:cs typeface="Lucida Sans Unicode" charset="0"/>
              </a:rPr>
              <a:t>Step 1, </a:t>
            </a:r>
            <a:r>
              <a:rPr lang="en-GB" dirty="0" smtClean="0">
                <a:cs typeface="Lucida Sans Unicode" charset="0"/>
              </a:rPr>
              <a:t>Section 2, 2.2 </a:t>
            </a:r>
            <a:r>
              <a:rPr lang="ga-IE" dirty="0" smtClean="0">
                <a:cs typeface="Lucida Sans Unicode" charset="0"/>
              </a:rPr>
              <a:t>of the Guidelines, alt text should:</a:t>
            </a:r>
          </a:p>
          <a:p>
            <a:r>
              <a:rPr lang="en-US" b="1" dirty="0"/>
              <a:t>Be accurate and equivalent</a:t>
            </a:r>
            <a:r>
              <a:rPr lang="en-US" dirty="0"/>
              <a:t> </a:t>
            </a:r>
            <a:r>
              <a:rPr lang="en-US" dirty="0" smtClean="0"/>
              <a:t>(presenting </a:t>
            </a:r>
            <a:r>
              <a:rPr lang="en-US" dirty="0"/>
              <a:t>the same </a:t>
            </a:r>
            <a:r>
              <a:rPr lang="en-US" i="1" dirty="0"/>
              <a:t>content</a:t>
            </a:r>
            <a:r>
              <a:rPr lang="en-US" dirty="0"/>
              <a:t> and </a:t>
            </a:r>
            <a:r>
              <a:rPr lang="en-US" i="1" dirty="0"/>
              <a:t>function</a:t>
            </a:r>
            <a:r>
              <a:rPr lang="en-US" dirty="0"/>
              <a:t> </a:t>
            </a:r>
            <a:r>
              <a:rPr lang="en-US" dirty="0" smtClean="0"/>
              <a:t>of the image).</a:t>
            </a:r>
            <a:endParaRPr lang="en-US" dirty="0"/>
          </a:p>
          <a:p>
            <a:r>
              <a:rPr lang="en-US" b="1" dirty="0"/>
              <a:t>Be succinct.</a:t>
            </a:r>
            <a:r>
              <a:rPr lang="en-US" dirty="0"/>
              <a:t> </a:t>
            </a:r>
            <a:r>
              <a:rPr lang="en-US" dirty="0" smtClean="0"/>
              <a:t>Present </a:t>
            </a:r>
            <a:r>
              <a:rPr lang="en-US" dirty="0"/>
              <a:t>the </a:t>
            </a:r>
            <a:r>
              <a:rPr lang="en-US" dirty="0" smtClean="0"/>
              <a:t>image’s content and </a:t>
            </a:r>
            <a:r>
              <a:rPr lang="en-US" dirty="0"/>
              <a:t>function </a:t>
            </a:r>
            <a:r>
              <a:rPr lang="en-US" dirty="0" smtClean="0"/>
              <a:t>as </a:t>
            </a:r>
            <a:r>
              <a:rPr lang="en-US" dirty="0"/>
              <a:t>succinctly as </a:t>
            </a:r>
            <a:r>
              <a:rPr lang="en-US" dirty="0" smtClean="0"/>
              <a:t>appropriate.</a:t>
            </a:r>
            <a:endParaRPr lang="en-US" dirty="0"/>
          </a:p>
          <a:p>
            <a:r>
              <a:rPr lang="en-US" b="1" dirty="0"/>
              <a:t>NOT be redundant</a:t>
            </a:r>
            <a:r>
              <a:rPr lang="en-US" dirty="0"/>
              <a:t> or provide the same information as text within the context of the image.</a:t>
            </a:r>
          </a:p>
          <a:p>
            <a:r>
              <a:rPr lang="en-US" b="1" dirty="0"/>
              <a:t>NOT use the phrases </a:t>
            </a:r>
            <a:r>
              <a:rPr lang="en-US" b="1" dirty="0" smtClean="0"/>
              <a:t>‘image of’ </a:t>
            </a:r>
            <a:r>
              <a:rPr lang="en-US" b="1" dirty="0"/>
              <a:t>or </a:t>
            </a:r>
            <a:r>
              <a:rPr lang="en-US" b="1" dirty="0" smtClean="0"/>
              <a:t>‘graphic of’. </a:t>
            </a:r>
            <a:r>
              <a:rPr lang="en-US" dirty="0" smtClean="0"/>
              <a:t>However, if </a:t>
            </a:r>
            <a:r>
              <a:rPr lang="en-US" dirty="0"/>
              <a:t>the fact that </a:t>
            </a:r>
            <a:r>
              <a:rPr lang="en-US" dirty="0" smtClean="0"/>
              <a:t>it </a:t>
            </a:r>
            <a:r>
              <a:rPr lang="en-US" dirty="0"/>
              <a:t>is a photograph or illustration, etc</a:t>
            </a:r>
            <a:r>
              <a:rPr lang="en-US" dirty="0" smtClean="0"/>
              <a:t>., </a:t>
            </a:r>
            <a:r>
              <a:rPr lang="en-US" dirty="0"/>
              <a:t>is </a:t>
            </a:r>
            <a:r>
              <a:rPr lang="en-US" dirty="0" smtClean="0"/>
              <a:t>relevant, </a:t>
            </a:r>
            <a:r>
              <a:rPr lang="en-US" dirty="0"/>
              <a:t>it may be useful to include </a:t>
            </a:r>
            <a:r>
              <a:rPr lang="en-US" dirty="0" smtClean="0"/>
              <a:t>it.</a:t>
            </a:r>
            <a:endParaRPr lang="en-US" dirty="0" smtClean="0">
              <a:solidFill>
                <a:schemeClr val="tx2">
                  <a:lumMod val="50000"/>
                </a:schemeClr>
              </a:solidFill>
              <a:cs typeface="Lucida Sans Unicode" charset="0"/>
            </a:endParaRPr>
          </a:p>
        </p:txBody>
      </p:sp>
    </p:spTree>
    <p:extLst>
      <p:ext uri="{BB962C8B-B14F-4D97-AF65-F5344CB8AC3E}">
        <p14:creationId xmlns:p14="http://schemas.microsoft.com/office/powerpoint/2010/main" val="2141821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Word accessibility checker results (after)</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pic>
        <p:nvPicPr>
          <p:cNvPr id="4" name="Picture 3" descr="The accessibility checker inspection results display two warning regarding infrequent headings and a tip to check the reading order in one of the tables." title="Word accessibility checker results (af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72" y="1755502"/>
            <a:ext cx="7920620" cy="4464689"/>
          </a:xfrm>
          <a:prstGeom prst="rect">
            <a:avLst/>
          </a:prstGeom>
          <a:ln w="63500">
            <a:solidFill>
              <a:schemeClr val="accent2"/>
            </a:solidFill>
          </a:ln>
        </p:spPr>
      </p:pic>
    </p:spTree>
    <p:extLst>
      <p:ext uri="{BB962C8B-B14F-4D97-AF65-F5344CB8AC3E}">
        <p14:creationId xmlns:p14="http://schemas.microsoft.com/office/powerpoint/2010/main" val="40676024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600" dirty="0" smtClean="0">
                <a:solidFill>
                  <a:srgbClr val="595959"/>
                </a:solidFill>
                <a:latin typeface="Verdana"/>
                <a:cs typeface="Verdana"/>
              </a:rPr>
              <a:t>PDF accessibility checker results (after)</a:t>
            </a:r>
            <a:endParaRPr lang="en-GB"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pic>
        <p:nvPicPr>
          <p:cNvPr id="2" name="Picture 1" descr="The accessibility checker shows that the PDF now passes all checks, except for one error regarding appropriate nesting (still unresolved!)" title="PDF accessibility checker results (af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72" y="1691605"/>
            <a:ext cx="7920620" cy="4592484"/>
          </a:xfrm>
          <a:prstGeom prst="rect">
            <a:avLst/>
          </a:prstGeom>
          <a:ln w="63500">
            <a:solidFill>
              <a:schemeClr val="accent2"/>
            </a:solidFill>
          </a:ln>
        </p:spPr>
      </p:pic>
    </p:spTree>
    <p:extLst>
      <p:ext uri="{BB962C8B-B14F-4D97-AF65-F5344CB8AC3E}">
        <p14:creationId xmlns:p14="http://schemas.microsoft.com/office/powerpoint/2010/main" val="6201986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r>
              <a:rPr lang="en-US" smtClean="0"/>
              <a:t>&amp; Volunteers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4833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Contact Us</a:t>
            </a:r>
            <a:endParaRPr lang="en-GB" dirty="0"/>
          </a:p>
        </p:txBody>
      </p:sp>
      <p:sp>
        <p:nvSpPr>
          <p:cNvPr id="3" name="Content Placeholder 2"/>
          <p:cNvSpPr>
            <a:spLocks noGrp="1"/>
          </p:cNvSpPr>
          <p:nvPr>
            <p:ph idx="4294967295"/>
          </p:nvPr>
        </p:nvSpPr>
        <p:spPr>
          <a:xfrm>
            <a:off x="503808" y="1187549"/>
            <a:ext cx="9067800" cy="5099044"/>
          </a:xfrm>
        </p:spPr>
        <p:txBody>
          <a:bodyPr>
            <a:normAutofit lnSpcReduction="10000"/>
          </a:bodyPr>
          <a:lstStyle/>
          <a:p>
            <a:pPr marL="104775" indent="0">
              <a:buNone/>
            </a:pPr>
            <a:r>
              <a:rPr lang="en-US" sz="1600" dirty="0" smtClean="0">
                <a:hlinkClick r:id="rId3"/>
              </a:rPr>
              <a:t>www.ict4ial.eu</a:t>
            </a:r>
            <a:endParaRPr lang="en-US" sz="1600" dirty="0" smtClean="0"/>
          </a:p>
          <a:p>
            <a:pPr marL="104775" indent="0">
              <a:buNone/>
            </a:pPr>
            <a:endParaRPr lang="en-US" dirty="0" smtClean="0"/>
          </a:p>
          <a:p>
            <a:pPr marL="104775" indent="0">
              <a:lnSpc>
                <a:spcPct val="100000"/>
              </a:lnSpc>
              <a:buNone/>
            </a:pPr>
            <a:r>
              <a:rPr lang="en-US" dirty="0" smtClean="0"/>
              <a:t/>
            </a:r>
            <a:br>
              <a:rPr lang="en-US" dirty="0" smtClean="0"/>
            </a:br>
            <a:r>
              <a:rPr lang="en-GB" sz="1400" dirty="0" smtClean="0"/>
              <a:t>This project has been funded with support from the European Commission. This project reflects the views only of the author, and the Commission cannot be held responsible for any use which may be made of the information contained therein.</a:t>
            </a:r>
          </a:p>
          <a:p>
            <a:pPr marL="104775" indent="0">
              <a:buNone/>
            </a:pPr>
            <a:r>
              <a:rPr lang="en-GB" sz="1600" dirty="0" smtClean="0">
                <a:hlinkClick r:id="rId4"/>
              </a:rPr>
              <a:t>European Agency for Special Needs and Inclusive Education</a:t>
            </a:r>
            <a:br>
              <a:rPr lang="en-GB" sz="1600" dirty="0" smtClean="0">
                <a:hlinkClick r:id="rId4"/>
              </a:rPr>
            </a:br>
            <a:endParaRPr lang="en-GB" sz="1600" dirty="0" smtClean="0"/>
          </a:p>
          <a:p>
            <a:pPr marL="104775" indent="0">
              <a:buNone/>
            </a:pPr>
            <a:r>
              <a:rPr lang="en-GB" sz="1600" dirty="0" smtClean="0">
                <a:hlinkClick r:id="rId5"/>
              </a:rPr>
              <a:t>DAISY Consortium</a:t>
            </a:r>
            <a:r>
              <a:rPr lang="en-GB" sz="1600" dirty="0" smtClean="0"/>
              <a:t/>
            </a:r>
            <a:br>
              <a:rPr lang="en-GB" sz="1600" dirty="0" smtClean="0"/>
            </a:br>
            <a:endParaRPr lang="en-GB" sz="1600" dirty="0" smtClean="0"/>
          </a:p>
          <a:p>
            <a:pPr marL="104775" indent="0">
              <a:buNone/>
            </a:pPr>
            <a:r>
              <a:rPr lang="en-GB" sz="1600" dirty="0" smtClean="0">
                <a:hlinkClick r:id="rId6"/>
              </a:rPr>
              <a:t>European Schoolnet</a:t>
            </a:r>
            <a:br>
              <a:rPr lang="en-GB" sz="1600" dirty="0" smtClean="0">
                <a:hlinkClick r:id="rId6"/>
              </a:rPr>
            </a:br>
            <a:endParaRPr lang="en-GB" sz="1600" dirty="0" smtClean="0"/>
          </a:p>
          <a:p>
            <a:pPr marL="104775" indent="0">
              <a:buNone/>
            </a:pPr>
            <a:r>
              <a:rPr lang="en-GB" sz="1600" dirty="0" smtClean="0">
                <a:hlinkClick r:id="rId7"/>
              </a:rPr>
              <a:t>Global Initiative of Inclusive ICTs</a:t>
            </a:r>
            <a:r>
              <a:rPr lang="en-GB" sz="1600" dirty="0" smtClean="0"/>
              <a:t/>
            </a:r>
            <a:br>
              <a:rPr lang="en-GB" sz="1600" dirty="0" smtClean="0"/>
            </a:br>
            <a:endParaRPr lang="en-GB" sz="1600" dirty="0" smtClean="0"/>
          </a:p>
          <a:p>
            <a:pPr marL="104775" indent="0">
              <a:buNone/>
            </a:pPr>
            <a:r>
              <a:rPr lang="en-GB" sz="1600" dirty="0" smtClean="0">
                <a:hlinkClick r:id="rId8"/>
              </a:rPr>
              <a:t>International Association of Universities</a:t>
            </a:r>
            <a:br>
              <a:rPr lang="en-GB" sz="1600" dirty="0" smtClean="0">
                <a:hlinkClick r:id="rId8"/>
              </a:rPr>
            </a:br>
            <a:endParaRPr lang="en-GB" sz="1600" dirty="0" smtClean="0"/>
          </a:p>
          <a:p>
            <a:pPr marL="104775" indent="0">
              <a:buNone/>
            </a:pPr>
            <a:r>
              <a:rPr lang="en-GB" sz="1600" dirty="0" smtClean="0">
                <a:hlinkClick r:id="rId9"/>
              </a:rPr>
              <a:t>United Nations Educational, Scientific and Cultural Organization</a:t>
            </a:r>
            <a:r>
              <a:rPr lang="en-GB" sz="1600" dirty="0" smtClean="0"/>
              <a:t/>
            </a:r>
            <a:br>
              <a:rPr lang="en-GB" sz="1600" dirty="0" smtClean="0"/>
            </a:br>
            <a:endParaRPr lang="en-GB" sz="1600" dirty="0" smtClean="0"/>
          </a:p>
        </p:txBody>
      </p:sp>
      <p:pic>
        <p:nvPicPr>
          <p:cNvPr id="4" name="Picture 3" descr="European Commission Lifelong Learning Programme logo" title="Lifelong Learning Programm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5816" y="1547589"/>
            <a:ext cx="2376264" cy="625756"/>
          </a:xfrm>
          <a:prstGeom prst="rect">
            <a:avLst/>
          </a:prstGeom>
        </p:spPr>
      </p:pic>
      <p:sp>
        <p:nvSpPr>
          <p:cNvPr id="6" name="Content Placeholder 2"/>
          <p:cNvSpPr txBox="1">
            <a:spLocks/>
          </p:cNvSpPr>
          <p:nvPr/>
        </p:nvSpPr>
        <p:spPr bwMode="auto">
          <a:xfrm>
            <a:off x="503238" y="6156101"/>
            <a:ext cx="906780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428625" indent="-323850" algn="l" defTabSz="449263" rtl="0" eaLnBrk="1" fontAlgn="base" hangingPunct="1">
              <a:lnSpc>
                <a:spcPct val="81000"/>
              </a:lnSpc>
              <a:spcBef>
                <a:spcPct val="0"/>
              </a:spcBef>
              <a:spcAft>
                <a:spcPts val="1425"/>
              </a:spcAft>
              <a:buClr>
                <a:srgbClr val="595959"/>
              </a:buClr>
              <a:buSzPct val="45000"/>
              <a:buFont typeface="StarSymbol" charset="0"/>
              <a:buChar char="●"/>
              <a:defRPr sz="2400" baseline="0">
                <a:solidFill>
                  <a:srgbClr val="595959"/>
                </a:solidFill>
                <a:latin typeface="Verdana"/>
                <a:ea typeface="ＭＳ Ｐゴシック" charset="0"/>
                <a:cs typeface="+mn-cs"/>
              </a:defRPr>
            </a:lvl1pPr>
            <a:lvl2pPr marL="860425" indent="-285750" algn="l" defTabSz="449263" rtl="0" eaLnBrk="1" fontAlgn="base" hangingPunct="1">
              <a:lnSpc>
                <a:spcPct val="81000"/>
              </a:lnSpc>
              <a:spcBef>
                <a:spcPct val="0"/>
              </a:spcBef>
              <a:spcAft>
                <a:spcPts val="1138"/>
              </a:spcAft>
              <a:buClr>
                <a:srgbClr val="595959"/>
              </a:buClr>
              <a:buSzPct val="75000"/>
              <a:buFont typeface="StarSymbol" charset="0"/>
              <a:buChar char="–"/>
              <a:defRPr sz="2400" baseline="0">
                <a:solidFill>
                  <a:srgbClr val="595959"/>
                </a:solidFill>
                <a:latin typeface="Verdana"/>
                <a:ea typeface="+mn-ea"/>
                <a:cs typeface="+mn-cs"/>
              </a:defRPr>
            </a:lvl2pPr>
            <a:lvl3pPr marL="1292225" indent="-214313" algn="l" defTabSz="449263" rtl="0" eaLnBrk="1" fontAlgn="base" hangingPunct="1">
              <a:lnSpc>
                <a:spcPct val="81000"/>
              </a:lnSpc>
              <a:spcBef>
                <a:spcPct val="0"/>
              </a:spcBef>
              <a:spcAft>
                <a:spcPts val="850"/>
              </a:spcAft>
              <a:buClr>
                <a:srgbClr val="595959"/>
              </a:buClr>
              <a:buSzPct val="45000"/>
              <a:buFont typeface="StarSymbol" charset="0"/>
              <a:buChar char="●"/>
              <a:defRPr sz="2400" baseline="0">
                <a:solidFill>
                  <a:srgbClr val="595959"/>
                </a:solidFill>
                <a:latin typeface="Verdana"/>
                <a:ea typeface="+mn-ea"/>
                <a:cs typeface="+mn-cs"/>
              </a:defRPr>
            </a:lvl3pPr>
            <a:lvl4pPr marL="1724025" indent="-212725" algn="l" defTabSz="449263" rtl="0" eaLnBrk="1" fontAlgn="base" hangingPunct="1">
              <a:lnSpc>
                <a:spcPct val="81000"/>
              </a:lnSpc>
              <a:spcBef>
                <a:spcPct val="0"/>
              </a:spcBef>
              <a:spcAft>
                <a:spcPts val="575"/>
              </a:spcAft>
              <a:buClr>
                <a:srgbClr val="595959"/>
              </a:buClr>
              <a:buSzPct val="75000"/>
              <a:buFont typeface="StarSymbol" charset="0"/>
              <a:buChar char="–"/>
              <a:defRPr sz="2400" baseline="0">
                <a:solidFill>
                  <a:srgbClr val="595959"/>
                </a:solidFill>
                <a:latin typeface="Verdana"/>
                <a:ea typeface="+mn-ea"/>
                <a:cs typeface="+mn-cs"/>
              </a:defRPr>
            </a:lvl4pPr>
            <a:lvl5pPr marL="2155825" indent="-214313" algn="l" defTabSz="449263" rtl="0" eaLnBrk="1" fontAlgn="base" hangingPunct="1">
              <a:lnSpc>
                <a:spcPct val="81000"/>
              </a:lnSpc>
              <a:spcBef>
                <a:spcPct val="0"/>
              </a:spcBef>
              <a:spcAft>
                <a:spcPts val="288"/>
              </a:spcAft>
              <a:buClr>
                <a:srgbClr val="595959"/>
              </a:buClr>
              <a:buSzPct val="45000"/>
              <a:buFont typeface="StarSymbol" charset="0"/>
              <a:buChar char="●"/>
              <a:defRPr sz="2400" baseline="0">
                <a:solidFill>
                  <a:srgbClr val="595959"/>
                </a:solidFill>
                <a:latin typeface="Verdana"/>
                <a:ea typeface="+mn-ea"/>
                <a:cs typeface="+mn-cs"/>
              </a:defRPr>
            </a:lvl5pPr>
            <a:lvl6pPr marL="26130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02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274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46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a:lstStyle>
          <a:p>
            <a:pPr marL="104775" indent="0" algn="ctr">
              <a:buSzPct val="80000"/>
              <a:buFont typeface="StarSymbol" charset="0"/>
              <a:buNone/>
            </a:pPr>
            <a:r>
              <a:rPr lang="en-GB" sz="1600" dirty="0" smtClean="0">
                <a:cs typeface="Lucida Sans Unicode" charset="0"/>
              </a:rPr>
              <a:t>European Agency for Special Needs and Inclusive Education</a:t>
            </a:r>
          </a:p>
          <a:p>
            <a:pPr marL="104775" indent="0" algn="ctr">
              <a:buNone/>
            </a:pPr>
            <a:r>
              <a:rPr lang="en-GB" sz="1600" dirty="0" smtClean="0">
                <a:hlinkClick r:id="rId4"/>
              </a:rPr>
              <a:t>www.european-agency.org</a:t>
            </a:r>
            <a:endParaRPr lang="en-GB" sz="1600" dirty="0" smtClean="0"/>
          </a:p>
          <a:p>
            <a:pPr marL="104775" indent="0" algn="ctr">
              <a:buNone/>
            </a:pPr>
            <a:r>
              <a:rPr lang="en-GB" sz="1600" dirty="0" smtClean="0">
                <a:hlinkClick r:id="rId11"/>
              </a:rPr>
              <a:t>secretariat@european-agency.org</a:t>
            </a:r>
            <a:endParaRPr lang="en-GB" sz="1600" dirty="0" smtClean="0"/>
          </a:p>
          <a:p>
            <a:pPr>
              <a:buSzPct val="80000"/>
              <a:buFont typeface="Arial"/>
              <a:buChar char="•"/>
            </a:pPr>
            <a:endParaRPr lang="en-US" dirty="0" smtClean="0">
              <a:cs typeface="Lucida Sans Unicode" charset="0"/>
            </a:endParaRPr>
          </a:p>
          <a:p>
            <a:pPr>
              <a:buSzPct val="80000"/>
              <a:buFont typeface="Arial"/>
              <a:buChar char="•"/>
            </a:pPr>
            <a:endParaRPr lang="en-US" dirty="0" smtClean="0">
              <a:solidFill>
                <a:schemeClr val="tx2">
                  <a:lumMod val="50000"/>
                </a:schemeClr>
              </a:solidFill>
              <a:cs typeface="Lucida Sans Unicode" charset="0"/>
            </a:endParaRPr>
          </a:p>
          <a:p>
            <a:pPr>
              <a:buSzPct val="80000"/>
              <a:buFont typeface="Arial"/>
              <a:buChar char="•"/>
            </a:pPr>
            <a:endParaRPr lang="en-US" dirty="0" smtClean="0">
              <a:solidFill>
                <a:schemeClr val="tx2">
                  <a:lumMod val="50000"/>
                </a:schemeClr>
              </a:solidFill>
              <a:cs typeface="Lucida Sans Unicode" charset="0"/>
            </a:endParaRPr>
          </a:p>
        </p:txBody>
      </p:sp>
      <p:pic>
        <p:nvPicPr>
          <p:cNvPr id="7" name="Picture 6" descr="Decorative dividing line" title="Decorative dividing lin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39784" y="5940077"/>
            <a:ext cx="5401056" cy="188976"/>
          </a:xfrm>
          <a:prstGeom prst="rect">
            <a:avLst/>
          </a:prstGeom>
        </p:spPr>
      </p:pic>
    </p:spTree>
    <p:extLst>
      <p:ext uri="{BB962C8B-B14F-4D97-AF65-F5344CB8AC3E}">
        <p14:creationId xmlns:p14="http://schemas.microsoft.com/office/powerpoint/2010/main" val="22361074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4000" dirty="0" smtClean="0">
                <a:cs typeface="Verdana"/>
              </a:rPr>
              <a:t>Who needs accessibility?</a:t>
            </a:r>
            <a:endParaRPr lang="en-GB" sz="4000" dirty="0">
              <a:solidFill>
                <a:srgbClr val="595959"/>
              </a:solidFill>
              <a:cs typeface="Verdana"/>
            </a:endParaRPr>
          </a:p>
        </p:txBody>
      </p:sp>
      <p:sp>
        <p:nvSpPr>
          <p:cNvPr id="17411" name="Content Placeholder 2"/>
          <p:cNvSpPr>
            <a:spLocks noGrp="1"/>
          </p:cNvSpPr>
          <p:nvPr>
            <p:ph idx="1"/>
          </p:nvPr>
        </p:nvSpPr>
        <p:spPr/>
        <p:txBody>
          <a:bodyPr>
            <a:normAutofit/>
          </a:bodyPr>
          <a:lstStyle/>
          <a:p>
            <a:pPr>
              <a:buSzPct val="80000"/>
              <a:buFont typeface="Arial"/>
              <a:buChar char="•"/>
            </a:pPr>
            <a:r>
              <a:rPr lang="en-GB" sz="3000" dirty="0" smtClean="0">
                <a:solidFill>
                  <a:srgbClr val="595959"/>
                </a:solidFill>
                <a:cs typeface="Lucida Sans Unicode" charset="0"/>
              </a:rPr>
              <a:t>Over </a:t>
            </a:r>
            <a:r>
              <a:rPr lang="en-GB" sz="3000" dirty="0" smtClean="0"/>
              <a:t>1 billion people worldwide have some form of disability. This figure will increase in the future (World Health Organization, 2014).</a:t>
            </a:r>
          </a:p>
          <a:p>
            <a:pPr>
              <a:buSzPct val="80000"/>
              <a:buFont typeface="Arial"/>
              <a:buChar char="•"/>
            </a:pPr>
            <a:r>
              <a:rPr lang="en-GB" sz="3000" dirty="0">
                <a:cs typeface="Lucida Sans Unicode" charset="0"/>
              </a:rPr>
              <a:t>10% (a conservative estimate) of European population has some form of disability.</a:t>
            </a:r>
          </a:p>
          <a:p>
            <a:pPr>
              <a:buSzPct val="80000"/>
              <a:buFont typeface="Arial"/>
              <a:buChar char="•"/>
            </a:pPr>
            <a:r>
              <a:rPr lang="en-GB" sz="3000" dirty="0">
                <a:cs typeface="Lucida Sans Unicode" charset="0"/>
              </a:rPr>
              <a:t>2% - 18%  of the total school population (temporary or permanent educational problems).</a:t>
            </a:r>
          </a:p>
        </p:txBody>
      </p:sp>
    </p:spTree>
    <p:extLst>
      <p:ext uri="{BB962C8B-B14F-4D97-AF65-F5344CB8AC3E}">
        <p14:creationId xmlns:p14="http://schemas.microsoft.com/office/powerpoint/2010/main" val="42680369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consider accessibility?</a:t>
            </a:r>
            <a:endParaRPr lang="en-US" dirty="0"/>
          </a:p>
        </p:txBody>
      </p:sp>
      <p:sp>
        <p:nvSpPr>
          <p:cNvPr id="3" name="Content Placeholder 2"/>
          <p:cNvSpPr>
            <a:spLocks noGrp="1"/>
          </p:cNvSpPr>
          <p:nvPr>
            <p:ph idx="1"/>
          </p:nvPr>
        </p:nvSpPr>
        <p:spPr/>
        <p:txBody>
          <a:bodyPr/>
          <a:lstStyle/>
          <a:p>
            <a:pPr>
              <a:buSzPct val="80000"/>
              <a:buFont typeface="Arial"/>
              <a:buChar char="•"/>
            </a:pPr>
            <a:r>
              <a:rPr lang="en-GB" sz="3200" dirty="0">
                <a:cs typeface="Verdana"/>
              </a:rPr>
              <a:t>ICT is increasingly seen as a major tool in meeting individual learning </a:t>
            </a:r>
            <a:r>
              <a:rPr lang="en-GB" sz="3200" dirty="0" smtClean="0">
                <a:cs typeface="Verdana"/>
              </a:rPr>
              <a:t>needs.</a:t>
            </a:r>
            <a:endParaRPr lang="en-GB" sz="3200" dirty="0">
              <a:cs typeface="Verdana"/>
            </a:endParaRPr>
          </a:p>
          <a:p>
            <a:pPr>
              <a:buSzPct val="80000"/>
              <a:buFont typeface="Arial"/>
              <a:buChar char="•"/>
            </a:pPr>
            <a:r>
              <a:rPr lang="en-GB" sz="3200" dirty="0">
                <a:cs typeface="Verdana"/>
              </a:rPr>
              <a:t>In order to provide equitable lifelong learning opportunities, ALL learners must have access to information</a:t>
            </a:r>
            <a:r>
              <a:rPr lang="en-GB" sz="3200" dirty="0" smtClean="0">
                <a:cs typeface="Verdana"/>
              </a:rPr>
              <a:t>.</a:t>
            </a:r>
          </a:p>
          <a:p>
            <a:pPr>
              <a:buSzPct val="80000"/>
              <a:buFont typeface="Arial"/>
              <a:buChar char="•"/>
            </a:pPr>
            <a:r>
              <a:rPr lang="en-US" sz="3200" dirty="0" smtClean="0">
                <a:cs typeface="Verdana"/>
              </a:rPr>
              <a:t>Access to information and accessible ICT has the potential to create synergies, which may equally benefit people with disabilities and/or special needs, the ageing population as well as all members of society.</a:t>
            </a:r>
          </a:p>
          <a:p>
            <a:pPr>
              <a:buSzPct val="80000"/>
              <a:buFont typeface="Arial"/>
              <a:buChar char="•"/>
            </a:pPr>
            <a:endParaRPr lang="en-GB" sz="3200" dirty="0">
              <a:solidFill>
                <a:schemeClr val="tx2">
                  <a:lumMod val="50000"/>
                </a:schemeClr>
              </a:solidFill>
              <a:cs typeface="Verdana"/>
            </a:endParaRPr>
          </a:p>
          <a:p>
            <a:endParaRPr lang="en-US" dirty="0"/>
          </a:p>
        </p:txBody>
      </p:sp>
    </p:spTree>
    <p:extLst>
      <p:ext uri="{BB962C8B-B14F-4D97-AF65-F5344CB8AC3E}">
        <p14:creationId xmlns:p14="http://schemas.microsoft.com/office/powerpoint/2010/main" val="369664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4000" dirty="0" smtClean="0">
                <a:solidFill>
                  <a:srgbClr val="595959"/>
                </a:solidFill>
                <a:latin typeface="Verdana"/>
                <a:cs typeface="Verdana"/>
              </a:rPr>
              <a:t>Why consider accessibility of information?</a:t>
            </a:r>
            <a:endParaRPr lang="en-GB" sz="4000" dirty="0">
              <a:solidFill>
                <a:srgbClr val="595959"/>
              </a:solidFill>
              <a:latin typeface="Verdana"/>
              <a:cs typeface="Verdana"/>
            </a:endParaRPr>
          </a:p>
        </p:txBody>
      </p:sp>
      <p:sp>
        <p:nvSpPr>
          <p:cNvPr id="17411" name="Content Placeholder 2"/>
          <p:cNvSpPr>
            <a:spLocks noGrp="1"/>
          </p:cNvSpPr>
          <p:nvPr>
            <p:ph idx="1"/>
          </p:nvPr>
        </p:nvSpPr>
        <p:spPr/>
        <p:txBody>
          <a:bodyPr/>
          <a:lstStyle/>
          <a:p>
            <a:pPr>
              <a:buSzPct val="80000"/>
              <a:buFont typeface="Arial"/>
              <a:buChar char="•"/>
            </a:pPr>
            <a:r>
              <a:rPr lang="en-GB" sz="3000" dirty="0" smtClean="0">
                <a:solidFill>
                  <a:srgbClr val="595959"/>
                </a:solidFill>
                <a:cs typeface="Lucida Sans Unicode" charset="0"/>
              </a:rPr>
              <a:t>Apart </a:t>
            </a:r>
            <a:r>
              <a:rPr lang="en-GB" sz="3000" dirty="0" smtClean="0"/>
              <a:t>from the obvious benefit of giving learners access to information, accessible documents have a clear structure, so ALL users can navigate them more easily.</a:t>
            </a:r>
          </a:p>
          <a:p>
            <a:pPr>
              <a:buSzPct val="80000"/>
              <a:buFont typeface="Arial"/>
              <a:buChar char="•"/>
            </a:pPr>
            <a:r>
              <a:rPr lang="en-GB" sz="3000" dirty="0" smtClean="0"/>
              <a:t>Taking time to set up document structures, styles and templates will save time in future.</a:t>
            </a:r>
            <a:endParaRPr lang="en-GB" sz="3000" dirty="0" smtClean="0">
              <a:solidFill>
                <a:srgbClr val="595959"/>
              </a:solidFill>
              <a:cs typeface="Lucida Sans Unicode" charset="0"/>
            </a:endParaRPr>
          </a:p>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smtClean="0">
              <a:solidFill>
                <a:schemeClr val="tx2">
                  <a:lumMod val="50000"/>
                </a:schemeClr>
              </a:solidFill>
              <a:latin typeface="Verdana"/>
              <a:cs typeface="Lucida Sans Unicode" charset="0"/>
            </a:endParaRPr>
          </a:p>
        </p:txBody>
      </p:sp>
    </p:spTree>
    <p:extLst>
      <p:ext uri="{BB962C8B-B14F-4D97-AF65-F5344CB8AC3E}">
        <p14:creationId xmlns:p14="http://schemas.microsoft.com/office/powerpoint/2010/main" val="42680369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 for the Agency?</a:t>
            </a:r>
            <a:endParaRPr lang="en-US" dirty="0"/>
          </a:p>
        </p:txBody>
      </p:sp>
      <p:sp>
        <p:nvSpPr>
          <p:cNvPr id="3" name="Content Placeholder 2"/>
          <p:cNvSpPr>
            <a:spLocks noGrp="1"/>
          </p:cNvSpPr>
          <p:nvPr>
            <p:ph idx="1"/>
          </p:nvPr>
        </p:nvSpPr>
        <p:spPr/>
        <p:txBody>
          <a:bodyPr/>
          <a:lstStyle/>
          <a:p>
            <a:pPr marL="104775" indent="0">
              <a:buNone/>
            </a:pPr>
            <a:r>
              <a:rPr lang="en-US" dirty="0" smtClean="0"/>
              <a:t>How ICT can support people with disabilities and/or special needs has been a constant issue raised within Agency work:</a:t>
            </a:r>
          </a:p>
          <a:p>
            <a:pPr lvl="1"/>
            <a:r>
              <a:rPr lang="en-US" dirty="0" smtClean="0">
                <a:hlinkClick r:id="rId3"/>
              </a:rPr>
              <a:t>ICT </a:t>
            </a:r>
            <a:r>
              <a:rPr lang="en-US" dirty="0">
                <a:hlinkClick r:id="rId3"/>
              </a:rPr>
              <a:t>in Special Needs Education </a:t>
            </a:r>
            <a:r>
              <a:rPr lang="en-US" dirty="0"/>
              <a:t>(</a:t>
            </a:r>
            <a:r>
              <a:rPr lang="en-US" dirty="0" smtClean="0"/>
              <a:t>1999–2001</a:t>
            </a:r>
            <a:r>
              <a:rPr lang="en-US" dirty="0"/>
              <a:t>)</a:t>
            </a:r>
          </a:p>
          <a:p>
            <a:pPr lvl="1"/>
            <a:r>
              <a:rPr lang="en-US" dirty="0"/>
              <a:t>SEN-IST-network (</a:t>
            </a:r>
            <a:r>
              <a:rPr lang="en-US" dirty="0" smtClean="0"/>
              <a:t>2000–2003</a:t>
            </a:r>
            <a:r>
              <a:rPr lang="en-US" dirty="0"/>
              <a:t>)</a:t>
            </a:r>
          </a:p>
          <a:p>
            <a:pPr lvl="1"/>
            <a:r>
              <a:rPr lang="en-US" dirty="0">
                <a:hlinkClick r:id="rId4"/>
              </a:rPr>
              <a:t>ICT in </a:t>
            </a:r>
            <a:r>
              <a:rPr lang="en-US" dirty="0" smtClean="0">
                <a:hlinkClick r:id="rId4"/>
              </a:rPr>
              <a:t>education </a:t>
            </a:r>
            <a:r>
              <a:rPr lang="en-US" dirty="0">
                <a:hlinkClick r:id="rId4"/>
              </a:rPr>
              <a:t>for </a:t>
            </a:r>
            <a:r>
              <a:rPr lang="en-US" dirty="0" smtClean="0">
                <a:hlinkClick r:id="rId4"/>
              </a:rPr>
              <a:t>people </a:t>
            </a:r>
            <a:r>
              <a:rPr lang="en-US" dirty="0">
                <a:hlinkClick r:id="rId4"/>
              </a:rPr>
              <a:t>with d</a:t>
            </a:r>
            <a:r>
              <a:rPr lang="en-US" dirty="0" smtClean="0">
                <a:hlinkClick r:id="rId4"/>
              </a:rPr>
              <a:t>isabilities </a:t>
            </a:r>
            <a:r>
              <a:rPr lang="en-US" dirty="0">
                <a:hlinkClick r:id="rId4"/>
              </a:rPr>
              <a:t>– Practice Review  </a:t>
            </a:r>
            <a:r>
              <a:rPr lang="en-US" dirty="0"/>
              <a:t>(in collaboration with IITE)</a:t>
            </a:r>
          </a:p>
          <a:p>
            <a:pPr lvl="1"/>
            <a:r>
              <a:rPr lang="en-US" dirty="0">
                <a:hlinkClick r:id="rId5"/>
              </a:rPr>
              <a:t>Model policy for inclusive ICTs in education </a:t>
            </a:r>
            <a:r>
              <a:rPr lang="en-US" dirty="0"/>
              <a:t>(in collaboration with UNESCO and G3ict)</a:t>
            </a:r>
          </a:p>
          <a:p>
            <a:pPr lvl="1"/>
            <a:r>
              <a:rPr lang="en-US" dirty="0" smtClean="0">
                <a:hlinkClick r:id="rId6"/>
              </a:rPr>
              <a:t>Accessible information provision for lifelong learning</a:t>
            </a:r>
            <a:endParaRPr lang="en-US" dirty="0"/>
          </a:p>
          <a:p>
            <a:pPr lvl="1"/>
            <a:r>
              <a:rPr lang="en-US" dirty="0">
                <a:hlinkClick r:id="rId7"/>
              </a:rPr>
              <a:t>ICT for </a:t>
            </a:r>
            <a:r>
              <a:rPr lang="en-US" dirty="0" smtClean="0">
                <a:hlinkClick r:id="rId7"/>
              </a:rPr>
              <a:t>Inclusion</a:t>
            </a:r>
            <a:endParaRPr lang="en-US" dirty="0" smtClean="0"/>
          </a:p>
          <a:p>
            <a:pPr lvl="1"/>
            <a:r>
              <a:rPr lang="en-US" dirty="0" smtClean="0">
                <a:hlinkClick r:id="rId8"/>
              </a:rPr>
              <a:t>ICT4IAL</a:t>
            </a:r>
            <a:endParaRPr lang="en-US" dirty="0" smtClean="0"/>
          </a:p>
          <a:p>
            <a:pPr marL="142875" indent="0">
              <a:buNone/>
            </a:pPr>
            <a:r>
              <a:rPr lang="en-US" dirty="0" smtClean="0"/>
              <a:t>Agency strives to be a model of accessibility.</a:t>
            </a:r>
          </a:p>
          <a:p>
            <a:endParaRPr lang="en-US" dirty="0"/>
          </a:p>
          <a:p>
            <a:endParaRPr lang="en-US" dirty="0"/>
          </a:p>
        </p:txBody>
      </p:sp>
    </p:spTree>
    <p:extLst>
      <p:ext uri="{BB962C8B-B14F-4D97-AF65-F5344CB8AC3E}">
        <p14:creationId xmlns:p14="http://schemas.microsoft.com/office/powerpoint/2010/main" val="278750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Efforts to improve accessibility within the Agency</a:t>
            </a:r>
            <a:endParaRPr lang="en-US" dirty="0"/>
          </a:p>
        </p:txBody>
      </p:sp>
      <p:sp>
        <p:nvSpPr>
          <p:cNvPr id="3" name="Content Placeholder 2"/>
          <p:cNvSpPr>
            <a:spLocks noGrp="1"/>
          </p:cNvSpPr>
          <p:nvPr>
            <p:ph idx="1"/>
          </p:nvPr>
        </p:nvSpPr>
        <p:spPr/>
        <p:txBody>
          <a:bodyPr/>
          <a:lstStyle/>
          <a:p>
            <a:pPr marL="342900" indent="-342900"/>
            <a:r>
              <a:rPr lang="en-US" dirty="0"/>
              <a:t>Setting up Word and Power Point templates to be used by all staff</a:t>
            </a:r>
          </a:p>
          <a:p>
            <a:pPr marL="342900" indent="-342900"/>
            <a:r>
              <a:rPr lang="en-US" dirty="0"/>
              <a:t>Creating a Style Guide which is continuously updated, containing formatting and accessibility requirements</a:t>
            </a:r>
          </a:p>
          <a:p>
            <a:pPr marL="342900" indent="-342900"/>
            <a:r>
              <a:rPr lang="en-US" dirty="0"/>
              <a:t>Providing guidance at trainings or individually for specific issues</a:t>
            </a:r>
          </a:p>
          <a:p>
            <a:pPr marL="342900" indent="-342900"/>
            <a:r>
              <a:rPr lang="en-US" dirty="0"/>
              <a:t>Ensuring the accessibility of the physical environment and materials  at </a:t>
            </a:r>
            <a:r>
              <a:rPr lang="en-US" dirty="0" smtClean="0"/>
              <a:t>meetings</a:t>
            </a:r>
          </a:p>
          <a:p>
            <a:pPr marL="342900" indent="-342900"/>
            <a:r>
              <a:rPr lang="en-US" dirty="0" smtClean="0"/>
              <a:t>Drafting an accessibility checklist to support event planning</a:t>
            </a:r>
            <a:endParaRPr lang="en-US" dirty="0"/>
          </a:p>
          <a:p>
            <a:endParaRPr lang="en-US" dirty="0"/>
          </a:p>
        </p:txBody>
      </p:sp>
    </p:spTree>
    <p:extLst>
      <p:ext uri="{BB962C8B-B14F-4D97-AF65-F5344CB8AC3E}">
        <p14:creationId xmlns:p14="http://schemas.microsoft.com/office/powerpoint/2010/main" val="88916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t>
            </a:r>
            <a:r>
              <a:rPr lang="en-US" dirty="0"/>
              <a:t>for production processes</a:t>
            </a:r>
          </a:p>
        </p:txBody>
      </p:sp>
      <p:sp>
        <p:nvSpPr>
          <p:cNvPr id="3" name="Content Placeholder 2"/>
          <p:cNvSpPr>
            <a:spLocks noGrp="1"/>
          </p:cNvSpPr>
          <p:nvPr>
            <p:ph idx="1"/>
          </p:nvPr>
        </p:nvSpPr>
        <p:spPr/>
        <p:txBody>
          <a:bodyPr/>
          <a:lstStyle/>
          <a:p>
            <a:pPr marL="342900" indent="-342900"/>
            <a:r>
              <a:rPr lang="en-US" dirty="0"/>
              <a:t>The necessity for continuous staff training, learning and keeping up to </a:t>
            </a:r>
            <a:r>
              <a:rPr lang="en-US" dirty="0" smtClean="0"/>
              <a:t>date</a:t>
            </a:r>
          </a:p>
          <a:p>
            <a:pPr marL="342900" indent="-342900"/>
            <a:r>
              <a:rPr lang="en-US" dirty="0" smtClean="0"/>
              <a:t>Acquiring </a:t>
            </a:r>
            <a:r>
              <a:rPr lang="en-US" dirty="0"/>
              <a:t>software and learning how to use it</a:t>
            </a:r>
          </a:p>
          <a:p>
            <a:pPr marL="342900" indent="-342900"/>
            <a:r>
              <a:rPr lang="en-US" dirty="0"/>
              <a:t>Solving the issue of translation of alt text into all Agency languages</a:t>
            </a:r>
          </a:p>
          <a:p>
            <a:pPr marL="342900" indent="-342900"/>
            <a:r>
              <a:rPr lang="en-US" dirty="0"/>
              <a:t>Taking accessibility into account </a:t>
            </a:r>
            <a:r>
              <a:rPr lang="en-US" dirty="0" smtClean="0"/>
              <a:t>for graphic </a:t>
            </a:r>
            <a:r>
              <a:rPr lang="en-US" dirty="0"/>
              <a:t>design </a:t>
            </a:r>
            <a:r>
              <a:rPr lang="en-US" dirty="0" smtClean="0"/>
              <a:t>and layout</a:t>
            </a:r>
            <a:endParaRPr lang="en-US" dirty="0"/>
          </a:p>
          <a:p>
            <a:pPr marL="342900" indent="-342900"/>
            <a:r>
              <a:rPr lang="en-US" dirty="0"/>
              <a:t>Extensive accessibility checking procedures for all public files (PDFs, PPTs, Word)</a:t>
            </a:r>
          </a:p>
          <a:p>
            <a:endParaRPr lang="en-US" dirty="0"/>
          </a:p>
        </p:txBody>
      </p:sp>
    </p:spTree>
    <p:extLst>
      <p:ext uri="{BB962C8B-B14F-4D97-AF65-F5344CB8AC3E}">
        <p14:creationId xmlns:p14="http://schemas.microsoft.com/office/powerpoint/2010/main" val="316111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steps when creating text</a:t>
            </a:r>
            <a:endParaRPr lang="en-US" dirty="0"/>
          </a:p>
        </p:txBody>
      </p:sp>
      <p:sp>
        <p:nvSpPr>
          <p:cNvPr id="3" name="Content Placeholder 2"/>
          <p:cNvSpPr>
            <a:spLocks noGrp="1"/>
          </p:cNvSpPr>
          <p:nvPr>
            <p:ph idx="1"/>
          </p:nvPr>
        </p:nvSpPr>
        <p:spPr/>
        <p:txBody>
          <a:bodyPr/>
          <a:lstStyle/>
          <a:p>
            <a:pPr marL="104775" indent="0">
              <a:buNone/>
            </a:pPr>
            <a:r>
              <a:rPr lang="en-US" dirty="0" smtClean="0"/>
              <a:t>In MS Word:</a:t>
            </a:r>
            <a:endParaRPr lang="en-US" dirty="0"/>
          </a:p>
          <a:p>
            <a:r>
              <a:rPr lang="en-US" dirty="0" smtClean="0"/>
              <a:t>Using templates where Agency </a:t>
            </a:r>
            <a:r>
              <a:rPr lang="en-US" dirty="0"/>
              <a:t>heading and body text styles have been created and are used to give structure to the document; sans serif </a:t>
            </a:r>
            <a:r>
              <a:rPr lang="en-US" dirty="0" smtClean="0"/>
              <a:t>typeface (Calibri), </a:t>
            </a:r>
            <a:r>
              <a:rPr lang="en-US" dirty="0"/>
              <a:t>limited use of bold and </a:t>
            </a:r>
            <a:r>
              <a:rPr lang="en-US" dirty="0" smtClean="0"/>
              <a:t>italics</a:t>
            </a:r>
            <a:endParaRPr lang="en-US" dirty="0"/>
          </a:p>
          <a:p>
            <a:r>
              <a:rPr lang="en-US" dirty="0"/>
              <a:t>Attention to layout and readability of tables, numbered captions for figures and tables, etc</a:t>
            </a:r>
            <a:r>
              <a:rPr lang="en-US" dirty="0" smtClean="0"/>
              <a:t>.</a:t>
            </a:r>
            <a:endParaRPr lang="en-US" dirty="0"/>
          </a:p>
          <a:p>
            <a:pPr marL="104775" indent="0">
              <a:buNone/>
            </a:pPr>
            <a:r>
              <a:rPr lang="en-US" dirty="0" smtClean="0"/>
              <a:t>In Adobe Acrobat:</a:t>
            </a:r>
            <a:endParaRPr lang="en-US" dirty="0"/>
          </a:p>
          <a:p>
            <a:r>
              <a:rPr lang="en-US" dirty="0"/>
              <a:t>tagging, setting the language, adding alt text for graphics, setting reading order, full accessibility check</a:t>
            </a:r>
          </a:p>
        </p:txBody>
      </p:sp>
    </p:spTree>
    <p:extLst>
      <p:ext uri="{BB962C8B-B14F-4D97-AF65-F5344CB8AC3E}">
        <p14:creationId xmlns:p14="http://schemas.microsoft.com/office/powerpoint/2010/main" val="99503799"/>
      </p:ext>
    </p:extLst>
  </p:cSld>
  <p:clrMapOvr>
    <a:masterClrMapping/>
  </p:clrMapOvr>
</p:sld>
</file>

<file path=ppt/theme/theme1.xml><?xml version="1.0" encoding="utf-8"?>
<a:theme xmlns:a="http://schemas.openxmlformats.org/drawingml/2006/main" name="ICT4IAL-ppt-template">
  <a:themeElements>
    <a:clrScheme name="Custom 6">
      <a:dk1>
        <a:srgbClr val="FFFFFF"/>
      </a:dk1>
      <a:lt1>
        <a:srgbClr val="FFFFFF"/>
      </a:lt1>
      <a:dk2>
        <a:srgbClr val="FFFFFF"/>
      </a:dk2>
      <a:lt2>
        <a:srgbClr val="FFFFFF"/>
      </a:lt2>
      <a:accent1>
        <a:srgbClr val="00CC99"/>
      </a:accent1>
      <a:accent2>
        <a:srgbClr val="3333CC"/>
      </a:accent2>
      <a:accent3>
        <a:srgbClr val="FFFFFF"/>
      </a:accent3>
      <a:accent4>
        <a:srgbClr val="FFFFFF"/>
      </a:accent4>
      <a:accent5>
        <a:srgbClr val="AAE2CA"/>
      </a:accent5>
      <a:accent6>
        <a:srgbClr val="2D2DB9"/>
      </a:accent6>
      <a:hlink>
        <a:srgbClr val="595959"/>
      </a:hlink>
      <a:folHlink>
        <a:srgbClr val="E57B37"/>
      </a:folHlink>
    </a:clrScheme>
    <a:fontScheme name="Blank Presentation">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1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0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1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CB440BC0-B6C0-4A8B-B56E-05F1A3D67821}" vid="{9E70BD26-4BD5-4320-AD19-A84D27E56B1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ICT4IAL-ppt-template.potx</Template>
  <TotalTime>1792</TotalTime>
  <Words>1839</Words>
  <Application>Microsoft Macintosh PowerPoint</Application>
  <PresentationFormat>Custom</PresentationFormat>
  <Paragraphs>210</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ICT4IAL-ppt-template</vt:lpstr>
      <vt:lpstr>Accessibility of Text European Agency for Special Needs and Inclusive Education</vt:lpstr>
      <vt:lpstr>What is ‘accessibility’?</vt:lpstr>
      <vt:lpstr>Who needs accessibility?</vt:lpstr>
      <vt:lpstr>Why consider accessibility?</vt:lpstr>
      <vt:lpstr>Why consider accessibility of information?</vt:lpstr>
      <vt:lpstr>Why is this important for the Agency?</vt:lpstr>
      <vt:lpstr>Efforts to improve accessibility within the Agency</vt:lpstr>
      <vt:lpstr>Implications for production processes</vt:lpstr>
      <vt:lpstr>Main steps when creating text</vt:lpstr>
      <vt:lpstr>Accessibility of an Agency publication</vt:lpstr>
      <vt:lpstr>Word accessibility checker (step 1)</vt:lpstr>
      <vt:lpstr>Word accessibility checker (step 2)</vt:lpstr>
      <vt:lpstr>Word accessibility checker results</vt:lpstr>
      <vt:lpstr>PDF accessibility checker (step 1)</vt:lpstr>
      <vt:lpstr>PDF accessibility checker (step 2)</vt:lpstr>
      <vt:lpstr>PDF accessibility checker results</vt:lpstr>
      <vt:lpstr>Making the publication accessible (1)</vt:lpstr>
      <vt:lpstr>Making the publication accessible (2)</vt:lpstr>
      <vt:lpstr>Images and alt text (before)</vt:lpstr>
      <vt:lpstr>Images and alt text (after)</vt:lpstr>
      <vt:lpstr>Non-editable image</vt:lpstr>
      <vt:lpstr>Alt text</vt:lpstr>
      <vt:lpstr>Word accessibility checker results (after)</vt:lpstr>
      <vt:lpstr>PDF accessibility checker results (after)</vt:lpstr>
      <vt:lpstr>Questions &amp; Volunteers</vt:lpstr>
      <vt:lpstr>Contact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and presenter</dc:title>
  <dc:creator>Áine Wynne</dc:creator>
  <cp:lastModifiedBy>Klara Somogyi</cp:lastModifiedBy>
  <cp:revision>100</cp:revision>
  <dcterms:created xsi:type="dcterms:W3CDTF">2015-05-12T12:58:30Z</dcterms:created>
  <dcterms:modified xsi:type="dcterms:W3CDTF">2015-06-01T08:19:35Z</dcterms:modified>
</cp:coreProperties>
</file>