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1pPr>
    <a:lvl2pPr marL="428625" indent="-215900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2pPr>
    <a:lvl3pPr marL="644525" indent="-214313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3pPr>
    <a:lvl4pPr marL="860425" indent="-212725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4pPr>
    <a:lvl5pPr marL="1076325" indent="-215900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634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95959"/>
    <a:srgbClr val="000000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2933" autoAdjust="0"/>
  </p:normalViewPr>
  <p:slideViewPr>
    <p:cSldViewPr>
      <p:cViewPr>
        <p:scale>
          <a:sx n="90" d="100"/>
          <a:sy n="90" d="100"/>
        </p:scale>
        <p:origin x="-1520" y="-1528"/>
      </p:cViewPr>
      <p:guideLst>
        <p:guide orient="horz"/>
        <p:guide pos="6349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340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2399FBCE-7624-A547-A12C-9918B681BB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2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06" charset="0"/>
        <a:ea typeface="ＭＳ Ｐゴシック" pitchFamily="-108" charset="-128"/>
        <a:cs typeface="ＭＳ Ｐゴシック" pitchFamily="-108" charset="-128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www.european-agency.org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37931725" indent="-37474525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9144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13716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18288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/>
            <a:fld id="{BC090254-953C-1243-B101-7674916BCABE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38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1937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719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lang="en-US" sz="1200" dirty="0" smtClean="0">
              <a:solidFill>
                <a:srgbClr val="595959"/>
              </a:solidFill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262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4775" indent="0">
              <a:buClr>
                <a:srgbClr val="595959"/>
              </a:buClr>
              <a:buSzPct val="80000"/>
              <a:buNone/>
            </a:pPr>
            <a:r>
              <a:rPr lang="en-US" sz="1200" dirty="0" smtClean="0">
                <a:solidFill>
                  <a:srgbClr val="595959"/>
                </a:solidFill>
                <a:latin typeface="Verdana"/>
                <a:cs typeface="Lucida Sans Unicode" charset="0"/>
              </a:rPr>
              <a:t>Main Body of Text area</a:t>
            </a:r>
          </a:p>
          <a:p>
            <a:pPr>
              <a:buClr>
                <a:srgbClr val="595959"/>
              </a:buClr>
              <a:buSzPct val="80000"/>
              <a:buFont typeface="Arial"/>
              <a:buChar char="•"/>
            </a:pPr>
            <a:r>
              <a:rPr lang="en-US" sz="1200" dirty="0" smtClean="0">
                <a:solidFill>
                  <a:srgbClr val="595959"/>
                </a:solidFill>
                <a:latin typeface="Verdana"/>
                <a:cs typeface="Lucida Sans Unicode" charset="0"/>
              </a:rPr>
              <a:t>Click to add bullet text</a:t>
            </a:r>
          </a:p>
          <a:p>
            <a:pPr marL="104775" indent="0">
              <a:buClr>
                <a:srgbClr val="595959"/>
              </a:buClr>
              <a:buSzPct val="80000"/>
              <a:buNone/>
            </a:pPr>
            <a:r>
              <a:rPr lang="en-US" sz="1200" dirty="0" smtClean="0">
                <a:solidFill>
                  <a:srgbClr val="595959"/>
                </a:solidFill>
                <a:latin typeface="Verdana"/>
                <a:cs typeface="Lucida Sans Unicode" charset="0"/>
              </a:rPr>
              <a:t>Hyperlinks appear like this </a:t>
            </a:r>
            <a:r>
              <a:rPr lang="en-US" sz="1200" dirty="0" smtClean="0">
                <a:solidFill>
                  <a:srgbClr val="595959"/>
                </a:solidFill>
                <a:latin typeface="Verdana"/>
                <a:cs typeface="Lucida Sans Unicode" charset="0"/>
                <a:hlinkClick r:id="rId3"/>
              </a:rPr>
              <a:t>www.european-agency.org</a:t>
            </a:r>
            <a:endParaRPr lang="en-US" sz="1200" dirty="0" smtClean="0">
              <a:solidFill>
                <a:srgbClr val="595959"/>
              </a:solidFill>
              <a:latin typeface="Verdana"/>
              <a:cs typeface="Lucida Sans Unicode" charset="0"/>
            </a:endParaRPr>
          </a:p>
          <a:p>
            <a:pPr marL="104775" indent="0">
              <a:buClr>
                <a:srgbClr val="595959"/>
              </a:buClr>
              <a:buSzPct val="80000"/>
              <a:buNone/>
            </a:pPr>
            <a:r>
              <a:rPr lang="en-US" sz="1000" dirty="0" smtClean="0">
                <a:cs typeface="Lucida Sans Unicode" charset="0"/>
              </a:rPr>
              <a:t>For accessibility please copy all slide text into the notes area.</a:t>
            </a:r>
            <a:endParaRPr lang="en-US" sz="1000" dirty="0" smtClean="0">
              <a:solidFill>
                <a:srgbClr val="595959"/>
              </a:solidFill>
              <a:cs typeface="Lucida Sans Unicode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098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9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4775" indent="0">
              <a:buNone/>
            </a:pPr>
            <a:endParaRPr lang="en-US" sz="1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71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C15FC-DDEE-A64D-98EC-35EDD64EA9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6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6AD0-A045-8E4C-B6BA-47B0442F9FF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1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FC876-57F0-E74D-8230-B7668E01B6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21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7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E9719-2000-C74E-A336-0CF03B4BB5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5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FCC83-D522-0043-B0E9-1BCF5552D8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964C1-8A52-4346-9425-FA101A4A83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7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EB808-3214-0149-9CF9-8F5571513D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05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1F875-B025-CF47-9293-FDCF0150A9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34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FB40-B3CE-C746-B3A4-5ED4E1F4CB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55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EAF65-C2AC-D749-8C7E-E96818C66B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64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437F7-F002-774B-B222-B3A7783F5D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4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782CB-38B0-6B45-A943-6290A590A8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7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31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12496BA1-4547-A048-8986-3D65B2FBB6F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1" fontAlgn="base" hangingPunct="1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>
          <a:solidFill>
            <a:srgbClr val="595959"/>
          </a:solidFill>
          <a:latin typeface="Verdana"/>
          <a:ea typeface="ＭＳ Ｐゴシック" charset="0"/>
          <a:cs typeface="+mj-cs"/>
        </a:defRPr>
      </a:lvl1pPr>
      <a:lvl2pPr algn="ctr" defTabSz="449263" rtl="0" eaLnBrk="1" fontAlgn="base" hangingPunct="1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ＭＳ Ｐゴシック" charset="0"/>
          <a:cs typeface="Lucida Sans Unicode" pitchFamily="-108" charset="-52"/>
        </a:defRPr>
      </a:lvl2pPr>
      <a:lvl3pPr algn="ctr" defTabSz="449263" rtl="0" eaLnBrk="1" fontAlgn="base" hangingPunct="1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ＭＳ Ｐゴシック" charset="0"/>
          <a:cs typeface="Lucida Sans Unicode" pitchFamily="-108" charset="-52"/>
        </a:defRPr>
      </a:lvl3pPr>
      <a:lvl4pPr algn="ctr" defTabSz="449263" rtl="0" eaLnBrk="1" fontAlgn="base" hangingPunct="1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ＭＳ Ｐゴシック" charset="0"/>
          <a:cs typeface="Lucida Sans Unicode" pitchFamily="-108" charset="-52"/>
        </a:defRPr>
      </a:lvl4pPr>
      <a:lvl5pPr algn="ctr" defTabSz="449263" rtl="0" eaLnBrk="1" fontAlgn="base" hangingPunct="1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ＭＳ Ｐゴシック" charset="0"/>
          <a:cs typeface="Lucida Sans Unicode" pitchFamily="-108" charset="-52"/>
        </a:defRPr>
      </a:lvl5pPr>
      <a:lvl6pPr marL="4572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6pPr>
      <a:lvl7pPr marL="9144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7pPr>
      <a:lvl8pPr marL="1371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8pPr>
      <a:lvl9pPr marL="18288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9pPr>
    </p:titleStyle>
    <p:bodyStyle>
      <a:lvl1pPr marL="428625" indent="-323850" algn="l" defTabSz="449263" rtl="0" eaLnBrk="1" fontAlgn="base" hangingPunct="1">
        <a:lnSpc>
          <a:spcPct val="81000"/>
        </a:lnSpc>
        <a:spcBef>
          <a:spcPct val="0"/>
        </a:spcBef>
        <a:spcAft>
          <a:spcPts val="1425"/>
        </a:spcAft>
        <a:buClr>
          <a:srgbClr val="595959"/>
        </a:buClr>
        <a:buSzPct val="45000"/>
        <a:buFont typeface="StarSymbol" charset="0"/>
        <a:buChar char="●"/>
        <a:defRPr sz="2400" baseline="0">
          <a:solidFill>
            <a:srgbClr val="595959"/>
          </a:solidFill>
          <a:latin typeface="Verdana"/>
          <a:ea typeface="ＭＳ Ｐゴシック" charset="0"/>
          <a:cs typeface="+mn-cs"/>
        </a:defRPr>
      </a:lvl1pPr>
      <a:lvl2pPr marL="860425" indent="-285750" algn="l" defTabSz="449263" rtl="0" eaLnBrk="1" fontAlgn="base" hangingPunct="1">
        <a:lnSpc>
          <a:spcPct val="81000"/>
        </a:lnSpc>
        <a:spcBef>
          <a:spcPct val="0"/>
        </a:spcBef>
        <a:spcAft>
          <a:spcPts val="1138"/>
        </a:spcAft>
        <a:buClr>
          <a:srgbClr val="595959"/>
        </a:buClr>
        <a:buSzPct val="75000"/>
        <a:buFont typeface="StarSymbol" charset="0"/>
        <a:buChar char="–"/>
        <a:defRPr sz="2400" baseline="0">
          <a:solidFill>
            <a:srgbClr val="595959"/>
          </a:solidFill>
          <a:latin typeface="Verdana"/>
          <a:ea typeface="+mn-ea"/>
          <a:cs typeface="+mn-cs"/>
        </a:defRPr>
      </a:lvl2pPr>
      <a:lvl3pPr marL="12922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850"/>
        </a:spcAft>
        <a:buClr>
          <a:srgbClr val="595959"/>
        </a:buClr>
        <a:buSzPct val="45000"/>
        <a:buFont typeface="StarSymbol" charset="0"/>
        <a:buChar char="●"/>
        <a:defRPr sz="2400" baseline="0">
          <a:solidFill>
            <a:srgbClr val="595959"/>
          </a:solidFill>
          <a:latin typeface="Verdana"/>
          <a:ea typeface="+mn-ea"/>
          <a:cs typeface="+mn-cs"/>
        </a:defRPr>
      </a:lvl3pPr>
      <a:lvl4pPr marL="1724025" indent="-212725" algn="l" defTabSz="449263" rtl="0" eaLnBrk="1" fontAlgn="base" hangingPunct="1">
        <a:lnSpc>
          <a:spcPct val="81000"/>
        </a:lnSpc>
        <a:spcBef>
          <a:spcPct val="0"/>
        </a:spcBef>
        <a:spcAft>
          <a:spcPts val="575"/>
        </a:spcAft>
        <a:buClr>
          <a:srgbClr val="595959"/>
        </a:buClr>
        <a:buSzPct val="75000"/>
        <a:buFont typeface="StarSymbol" charset="0"/>
        <a:buChar char="–"/>
        <a:defRPr sz="2400" baseline="0">
          <a:solidFill>
            <a:srgbClr val="595959"/>
          </a:solidFill>
          <a:latin typeface="Verdana"/>
          <a:ea typeface="+mn-ea"/>
          <a:cs typeface="+mn-cs"/>
        </a:defRPr>
      </a:lvl4pPr>
      <a:lvl5pPr marL="21558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288"/>
        </a:spcAft>
        <a:buClr>
          <a:srgbClr val="595959"/>
        </a:buClr>
        <a:buSzPct val="45000"/>
        <a:buFont typeface="StarSymbol" charset="0"/>
        <a:buChar char="●"/>
        <a:defRPr sz="2400" baseline="0">
          <a:solidFill>
            <a:srgbClr val="595959"/>
          </a:solidFill>
          <a:latin typeface="Verdana"/>
          <a:ea typeface="+mn-ea"/>
          <a:cs typeface="+mn-cs"/>
        </a:defRPr>
      </a:lvl5pPr>
      <a:lvl6pPr marL="26130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02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74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46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european-agency.org/agency-projects/i-acces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t4ial.eu/" TargetMode="External"/><Relationship Id="rId4" Type="http://schemas.openxmlformats.org/officeDocument/2006/relationships/hyperlink" Target="http://www.european-agency.org" TargetMode="External"/><Relationship Id="rId5" Type="http://schemas.openxmlformats.org/officeDocument/2006/relationships/hyperlink" Target="http://www.daisy.org" TargetMode="External"/><Relationship Id="rId6" Type="http://schemas.openxmlformats.org/officeDocument/2006/relationships/hyperlink" Target="http://www.eun.org" TargetMode="External"/><Relationship Id="rId7" Type="http://schemas.openxmlformats.org/officeDocument/2006/relationships/hyperlink" Target="http://www.g3ict.com" TargetMode="External"/><Relationship Id="rId8" Type="http://schemas.openxmlformats.org/officeDocument/2006/relationships/hyperlink" Target="http://www.iau-aiu.net" TargetMode="External"/><Relationship Id="rId9" Type="http://schemas.openxmlformats.org/officeDocument/2006/relationships/hyperlink" Target="http://www.unesco.org" TargetMode="External"/><Relationship Id="rId10" Type="http://schemas.openxmlformats.org/officeDocument/2006/relationships/image" Target="../media/image3.jpg"/><Relationship Id="rId11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CT for Information Accessibility in Learning project logo" title="ICT4IAL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611485"/>
            <a:ext cx="719455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3238" y="4931965"/>
            <a:ext cx="9067800" cy="216024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600" dirty="0" smtClean="0">
                <a:solidFill>
                  <a:srgbClr val="595959"/>
                </a:solidFill>
                <a:latin typeface="Verdana"/>
                <a:cs typeface="Verdana"/>
              </a:rPr>
              <a:t>Looking forward</a:t>
            </a:r>
            <a:endParaRPr lang="en-US" sz="3600" dirty="0">
              <a:solidFill>
                <a:srgbClr val="595959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595959"/>
                </a:solidFill>
                <a:latin typeface="Verdana"/>
                <a:cs typeface="Verdana"/>
              </a:rPr>
              <a:t>Looking forward</a:t>
            </a:r>
            <a:endParaRPr lang="en-US" sz="3600" dirty="0">
              <a:solidFill>
                <a:srgbClr val="595959"/>
              </a:solidFill>
              <a:latin typeface="Verdana"/>
              <a:cs typeface="Verdana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" indent="0">
              <a:buClr>
                <a:srgbClr val="595959"/>
              </a:buClr>
              <a:buSzPct val="80000"/>
              <a:buNone/>
            </a:pPr>
            <a:r>
              <a:rPr lang="en-US" sz="2400" dirty="0" smtClean="0">
                <a:solidFill>
                  <a:srgbClr val="595959"/>
                </a:solidFill>
                <a:latin typeface="Verdana"/>
                <a:cs typeface="Lucida Sans Unicode" charset="0"/>
              </a:rPr>
              <a:t>Two perspectives: </a:t>
            </a:r>
          </a:p>
          <a:p>
            <a:pPr>
              <a:buClr>
                <a:srgbClr val="595959"/>
              </a:buClr>
              <a:buSzPct val="80000"/>
              <a:buFont typeface="Arial"/>
              <a:buChar char="•"/>
            </a:pPr>
            <a:r>
              <a:rPr lang="en-US" dirty="0" smtClean="0">
                <a:cs typeface="Lucida Sans Unicode" charset="0"/>
              </a:rPr>
              <a:t>European Agency for Special Needs and Inclusive Education</a:t>
            </a:r>
          </a:p>
          <a:p>
            <a:pPr>
              <a:buClr>
                <a:srgbClr val="595959"/>
              </a:buClr>
              <a:buSzPct val="8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Verdana"/>
                <a:cs typeface="Lucida Sans Unicode" charset="0"/>
              </a:rPr>
              <a:t>ICT4IAL project</a:t>
            </a:r>
            <a:endParaRPr lang="en-US" sz="2400" dirty="0">
              <a:solidFill>
                <a:srgbClr val="595959"/>
              </a:solidFill>
              <a:latin typeface="Verdana"/>
              <a:cs typeface="Lucida Sans Unicode" charset="0"/>
            </a:endParaRPr>
          </a:p>
          <a:p>
            <a:pPr>
              <a:buClr>
                <a:srgbClr val="595959"/>
              </a:buClr>
              <a:buSzPct val="80000"/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Verdana"/>
              <a:cs typeface="Lucida Sans Unicode" charset="0"/>
            </a:endParaRPr>
          </a:p>
          <a:p>
            <a:pPr>
              <a:buClr>
                <a:srgbClr val="595959"/>
              </a:buClr>
              <a:buSzPct val="80000"/>
              <a:buFont typeface="Arial"/>
              <a:buChar char="•"/>
            </a:pPr>
            <a:endParaRPr lang="en-US" sz="2400" dirty="0" err="1" smtClean="0">
              <a:solidFill>
                <a:schemeClr val="tx2">
                  <a:lumMod val="50000"/>
                </a:schemeClr>
              </a:solidFill>
              <a:latin typeface="Verdana"/>
              <a:cs typeface="Lucida Sans Unicod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" indent="0">
              <a:buNone/>
            </a:pPr>
            <a:r>
              <a:rPr lang="en-US" dirty="0" err="1" smtClean="0"/>
              <a:t>Formalising</a:t>
            </a:r>
            <a:r>
              <a:rPr lang="en-US" dirty="0" smtClean="0"/>
              <a:t> the informal!</a:t>
            </a:r>
          </a:p>
          <a:p>
            <a:r>
              <a:rPr lang="en-US" dirty="0" smtClean="0"/>
              <a:t>Developing an accessibility policy for the </a:t>
            </a:r>
            <a:r>
              <a:rPr lang="en-US" dirty="0" err="1" smtClean="0"/>
              <a:t>organisation</a:t>
            </a:r>
            <a:r>
              <a:rPr lang="en-US" dirty="0" smtClean="0"/>
              <a:t> combining the recommendations of the </a:t>
            </a:r>
            <a:r>
              <a:rPr lang="en-US" dirty="0" smtClean="0">
                <a:hlinkClick r:id="rId3"/>
              </a:rPr>
              <a:t>Accessible Information Provision for Lifelong Learning </a:t>
            </a:r>
            <a:r>
              <a:rPr lang="en-US" dirty="0" smtClean="0"/>
              <a:t>project and ICT4IAL.</a:t>
            </a:r>
          </a:p>
          <a:p>
            <a:r>
              <a:rPr lang="en-US" dirty="0" smtClean="0"/>
              <a:t>Developing staff training based on the Guidelines.</a:t>
            </a:r>
          </a:p>
        </p:txBody>
      </p:sp>
    </p:spTree>
    <p:extLst>
      <p:ext uri="{BB962C8B-B14F-4D97-AF65-F5344CB8AC3E}">
        <p14:creationId xmlns:p14="http://schemas.microsoft.com/office/powerpoint/2010/main" val="577787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ICT4IAL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Translation of the Guidelines in up to 23 European languages as well as </a:t>
            </a:r>
            <a:r>
              <a:rPr lang="en-US" smtClean="0"/>
              <a:t>Arabic, Chinese </a:t>
            </a:r>
            <a:r>
              <a:rPr lang="en-US" dirty="0" smtClean="0"/>
              <a:t>and Russian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Publishing a report on the implementation process of the Guidelines within the Agency, European </a:t>
            </a:r>
            <a:r>
              <a:rPr lang="en-US" dirty="0" err="1" smtClean="0"/>
              <a:t>Schoolnet</a:t>
            </a:r>
            <a:r>
              <a:rPr lang="en-US" dirty="0"/>
              <a:t> </a:t>
            </a:r>
            <a:r>
              <a:rPr lang="en-US" dirty="0" smtClean="0"/>
              <a:t>and the International Association of Universities</a:t>
            </a:r>
          </a:p>
          <a:p>
            <a:r>
              <a:rPr lang="en-US" dirty="0" smtClean="0"/>
              <a:t>Sharing the Guidelines as an open education resource</a:t>
            </a:r>
          </a:p>
          <a:p>
            <a:r>
              <a:rPr lang="en-US" dirty="0" smtClean="0"/>
              <a:t>Further dissemination of the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0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" indent="0">
              <a:buNone/>
            </a:pPr>
            <a:r>
              <a:rPr lang="en-US" dirty="0" smtClean="0"/>
              <a:t>We would like to continue to collect your feedback, experience and knowledge:</a:t>
            </a:r>
          </a:p>
          <a:p>
            <a:r>
              <a:rPr lang="en-US" dirty="0"/>
              <a:t>Participants’ videos</a:t>
            </a:r>
          </a:p>
          <a:p>
            <a:r>
              <a:rPr lang="en-US" dirty="0"/>
              <a:t>Comments on the Guidelines for Accessible Information</a:t>
            </a:r>
          </a:p>
        </p:txBody>
      </p:sp>
    </p:spTree>
    <p:extLst>
      <p:ext uri="{BB962C8B-B14F-4D97-AF65-F5344CB8AC3E}">
        <p14:creationId xmlns:p14="http://schemas.microsoft.com/office/powerpoint/2010/main" val="77665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www.ict4ial.eu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7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Contact Us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3808" y="1187549"/>
            <a:ext cx="9067800" cy="5099044"/>
          </a:xfrm>
        </p:spPr>
        <p:txBody>
          <a:bodyPr>
            <a:normAutofit lnSpcReduction="10000"/>
          </a:bodyPr>
          <a:lstStyle/>
          <a:p>
            <a:pPr marL="104775" indent="0">
              <a:buNone/>
            </a:pPr>
            <a:r>
              <a:rPr lang="en-US" sz="1600" dirty="0" smtClean="0">
                <a:hlinkClick r:id="rId3"/>
              </a:rPr>
              <a:t>www.ict4ial.eu</a:t>
            </a:r>
            <a:endParaRPr lang="en-US" sz="1600" dirty="0" smtClean="0"/>
          </a:p>
          <a:p>
            <a:pPr marL="104775" indent="0">
              <a:buNone/>
            </a:pPr>
            <a:endParaRPr lang="en-US" dirty="0" smtClean="0"/>
          </a:p>
          <a:p>
            <a:pPr marL="104775" indent="0">
              <a:lnSpc>
                <a:spcPct val="10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/>
              <a:t>This </a:t>
            </a:r>
            <a:r>
              <a:rPr lang="en-US" sz="1400" dirty="0" smtClean="0"/>
              <a:t>project </a:t>
            </a:r>
            <a:r>
              <a:rPr lang="en-US" sz="1400" dirty="0"/>
              <a:t>has been funded with support from the European </a:t>
            </a:r>
            <a:r>
              <a:rPr lang="en-US" sz="1400" dirty="0" smtClean="0"/>
              <a:t>Union. This presentation </a:t>
            </a:r>
            <a:r>
              <a:rPr lang="en-US" sz="1400" dirty="0"/>
              <a:t>reflects the views only of the author, and the </a:t>
            </a:r>
            <a:r>
              <a:rPr lang="en-US" sz="1400" dirty="0" smtClean="0"/>
              <a:t>European Commission </a:t>
            </a:r>
            <a:r>
              <a:rPr lang="en-US" sz="1400" dirty="0"/>
              <a:t>cannot be held responsible for any use which may be made of the information contained therein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104775" indent="0">
              <a:lnSpc>
                <a:spcPct val="100000"/>
              </a:lnSpc>
              <a:buNone/>
            </a:pPr>
            <a:r>
              <a:rPr lang="en-US" sz="1600" dirty="0" smtClean="0">
                <a:hlinkClick r:id="rId4"/>
              </a:rPr>
              <a:t>European </a:t>
            </a:r>
            <a:r>
              <a:rPr lang="en-US" sz="1600" dirty="0" smtClean="0">
                <a:hlinkClick r:id="rId4"/>
              </a:rPr>
              <a:t>Agency for Special Needs and Inclusive Education</a:t>
            </a:r>
            <a:br>
              <a:rPr lang="en-US" sz="1600" dirty="0" smtClean="0">
                <a:hlinkClick r:id="rId4"/>
              </a:rPr>
            </a:br>
            <a:endParaRPr lang="en-US" sz="1600" dirty="0" smtClean="0"/>
          </a:p>
          <a:p>
            <a:pPr marL="104775" indent="0">
              <a:buNone/>
            </a:pPr>
            <a:r>
              <a:rPr lang="en-US" sz="1600" dirty="0" smtClean="0">
                <a:hlinkClick r:id="rId5"/>
              </a:rPr>
              <a:t>DAISY Consortium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104775" indent="0">
              <a:buNone/>
            </a:pPr>
            <a:r>
              <a:rPr lang="en-US" sz="1600" dirty="0" smtClean="0">
                <a:hlinkClick r:id="rId6"/>
              </a:rPr>
              <a:t>European </a:t>
            </a:r>
            <a:r>
              <a:rPr lang="en-US" sz="1600" dirty="0" err="1" smtClean="0">
                <a:hlinkClick r:id="rId6"/>
              </a:rPr>
              <a:t>Schoolnet</a:t>
            </a:r>
            <a:r>
              <a:rPr lang="en-US" sz="1600" dirty="0" smtClean="0">
                <a:hlinkClick r:id="rId6"/>
              </a:rPr>
              <a:t/>
            </a:r>
            <a:br>
              <a:rPr lang="en-US" sz="1600" dirty="0" smtClean="0">
                <a:hlinkClick r:id="rId6"/>
              </a:rPr>
            </a:br>
            <a:endParaRPr lang="en-US" sz="1600" dirty="0" smtClean="0"/>
          </a:p>
          <a:p>
            <a:pPr marL="104775" indent="0">
              <a:buNone/>
            </a:pPr>
            <a:r>
              <a:rPr lang="en-US" sz="1600" dirty="0" smtClean="0">
                <a:hlinkClick r:id="rId7"/>
              </a:rPr>
              <a:t>Global Initiative of Inclusive ICTs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104775" indent="0">
              <a:buNone/>
            </a:pPr>
            <a:r>
              <a:rPr lang="en-US" sz="1600" dirty="0" smtClean="0">
                <a:hlinkClick r:id="rId8"/>
              </a:rPr>
              <a:t>International Association of Universities</a:t>
            </a:r>
            <a:br>
              <a:rPr lang="en-US" sz="1600" dirty="0" smtClean="0">
                <a:hlinkClick r:id="rId8"/>
              </a:rPr>
            </a:br>
            <a:endParaRPr lang="en-US" sz="1600" dirty="0" smtClean="0"/>
          </a:p>
          <a:p>
            <a:pPr marL="104775" indent="0">
              <a:buNone/>
            </a:pPr>
            <a:r>
              <a:rPr lang="en-US" sz="1600" dirty="0" smtClean="0">
                <a:hlinkClick r:id="rId9"/>
              </a:rPr>
              <a:t>United Nations Educational, Scientific and Cultural Organization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808" y="6372125"/>
            <a:ext cx="90678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28625" indent="-323850" algn="l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ts val="1425"/>
              </a:spcAft>
              <a:buClr>
                <a:srgbClr val="595959"/>
              </a:buClr>
              <a:buSzPct val="45000"/>
              <a:buFont typeface="StarSymbol" charset="0"/>
              <a:buChar char="●"/>
              <a:defRPr sz="2400" baseline="0">
                <a:solidFill>
                  <a:srgbClr val="595959"/>
                </a:solidFill>
                <a:latin typeface="Verdana"/>
                <a:ea typeface="ＭＳ Ｐゴシック" charset="0"/>
                <a:cs typeface="+mn-cs"/>
              </a:defRPr>
            </a:lvl1pPr>
            <a:lvl2pPr marL="860425" indent="-285750" algn="l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ts val="1138"/>
              </a:spcAft>
              <a:buClr>
                <a:srgbClr val="595959"/>
              </a:buClr>
              <a:buSzPct val="75000"/>
              <a:buFont typeface="StarSymbol" charset="0"/>
              <a:buChar char="–"/>
              <a:defRPr sz="2400" baseline="0">
                <a:solidFill>
                  <a:srgbClr val="595959"/>
                </a:solidFill>
                <a:latin typeface="Verdana"/>
                <a:ea typeface="+mn-ea"/>
                <a:cs typeface="+mn-cs"/>
              </a:defRPr>
            </a:lvl2pPr>
            <a:lvl3pPr marL="1292225" indent="-214313" algn="l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ts val="850"/>
              </a:spcAft>
              <a:buClr>
                <a:srgbClr val="595959"/>
              </a:buClr>
              <a:buSzPct val="45000"/>
              <a:buFont typeface="StarSymbol" charset="0"/>
              <a:buChar char="●"/>
              <a:defRPr sz="2400" baseline="0">
                <a:solidFill>
                  <a:srgbClr val="595959"/>
                </a:solidFill>
                <a:latin typeface="Verdana"/>
                <a:ea typeface="+mn-ea"/>
                <a:cs typeface="+mn-cs"/>
              </a:defRPr>
            </a:lvl3pPr>
            <a:lvl4pPr marL="1724025" indent="-212725" algn="l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ts val="575"/>
              </a:spcAft>
              <a:buClr>
                <a:srgbClr val="595959"/>
              </a:buClr>
              <a:buSzPct val="75000"/>
              <a:buFont typeface="StarSymbol" charset="0"/>
              <a:buChar char="–"/>
              <a:defRPr sz="2400" baseline="0">
                <a:solidFill>
                  <a:srgbClr val="595959"/>
                </a:solidFill>
                <a:latin typeface="Verdana"/>
                <a:ea typeface="+mn-ea"/>
                <a:cs typeface="+mn-cs"/>
              </a:defRPr>
            </a:lvl4pPr>
            <a:lvl5pPr marL="2155825" indent="-214313" algn="l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ts val="288"/>
              </a:spcAft>
              <a:buClr>
                <a:srgbClr val="595959"/>
              </a:buClr>
              <a:buSzPct val="45000"/>
              <a:buFont typeface="StarSymbol" charset="0"/>
              <a:buChar char="●"/>
              <a:defRPr sz="2400" baseline="0">
                <a:solidFill>
                  <a:srgbClr val="595959"/>
                </a:solidFill>
                <a:latin typeface="Verdana"/>
                <a:ea typeface="+mn-ea"/>
                <a:cs typeface="+mn-cs"/>
              </a:defRPr>
            </a:lvl5pPr>
            <a:lvl6pPr marL="2613025" indent="-214313" algn="l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StarSymbol" charset="0"/>
              <a:buChar char="●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3070225" indent="-214313" algn="l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StarSymbol" charset="0"/>
              <a:buChar char="●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527425" indent="-214313" algn="l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StarSymbol" charset="0"/>
              <a:buChar char="●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984625" indent="-214313" algn="l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StarSymbol" charset="0"/>
              <a:buChar char="●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80000"/>
              <a:buFont typeface="Arial"/>
              <a:buChar char="•"/>
            </a:pPr>
            <a:endParaRPr lang="en-US" dirty="0" smtClean="0">
              <a:cs typeface="Lucida Sans Unicode" charset="0"/>
            </a:endParaRPr>
          </a:p>
          <a:p>
            <a:pPr>
              <a:buSzPct val="80000"/>
              <a:buFont typeface="Arial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  <a:cs typeface="Lucida Sans Unicode" charset="0"/>
            </a:endParaRPr>
          </a:p>
          <a:p>
            <a:pPr>
              <a:buSzPct val="80000"/>
              <a:buFont typeface="Arial"/>
              <a:buChar char="•"/>
            </a:pPr>
            <a:endParaRPr lang="en-US" dirty="0" err="1" smtClean="0">
              <a:solidFill>
                <a:schemeClr val="tx2">
                  <a:lumMod val="50000"/>
                </a:schemeClr>
              </a:solidFill>
              <a:cs typeface="Lucida Sans Unicode" charset="0"/>
            </a:endParaRPr>
          </a:p>
        </p:txBody>
      </p:sp>
      <p:pic>
        <p:nvPicPr>
          <p:cNvPr id="7" name="Picture 6" descr="Decorative dividing line" title="Decorative dividing lin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84" y="6084093"/>
            <a:ext cx="5401056" cy="188976"/>
          </a:xfrm>
          <a:prstGeom prst="rect">
            <a:avLst/>
          </a:prstGeom>
        </p:spPr>
      </p:pic>
      <p:pic>
        <p:nvPicPr>
          <p:cNvPr id="2" name="Picture 1" descr="European Union flag logo" title="European Unio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16" y="1475581"/>
            <a:ext cx="1080120" cy="71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07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CT4IAL-ppt-template">
  <a:themeElements>
    <a:clrScheme name="Custom 6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FFFFFF"/>
      </a:accent4>
      <a:accent5>
        <a:srgbClr val="AAE2CA"/>
      </a:accent5>
      <a:accent6>
        <a:srgbClr val="2D2DB9"/>
      </a:accent6>
      <a:hlink>
        <a:srgbClr val="595959"/>
      </a:hlink>
      <a:folHlink>
        <a:srgbClr val="E57B37"/>
      </a:folHlink>
    </a:clrScheme>
    <a:fontScheme name="Blank Presentation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CB440BC0-B6C0-4A8B-B56E-05F1A3D67821}" vid="{9E70BD26-4BD5-4320-AD19-A84D27E56B1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170</Words>
  <Application>Microsoft Macintosh PowerPoint</Application>
  <PresentationFormat>Custom</PresentationFormat>
  <Paragraphs>38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ICT4IAL-ppt-template</vt:lpstr>
      <vt:lpstr>Looking forward</vt:lpstr>
      <vt:lpstr>Looking forward</vt:lpstr>
      <vt:lpstr>The Agency</vt:lpstr>
      <vt:lpstr>ICT4IAL</vt:lpstr>
      <vt:lpstr>Next steps</vt:lpstr>
      <vt:lpstr>www.ict4ial.eu</vt:lpstr>
      <vt:lpstr>Contact 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  and presenter</dc:title>
  <dc:creator>Áine Wynne</dc:creator>
  <cp:lastModifiedBy>Klara Somogyi</cp:lastModifiedBy>
  <cp:revision>13</cp:revision>
  <dcterms:created xsi:type="dcterms:W3CDTF">2015-05-12T12:58:30Z</dcterms:created>
  <dcterms:modified xsi:type="dcterms:W3CDTF">2015-06-01T08:08:25Z</dcterms:modified>
</cp:coreProperties>
</file>