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89" r:id="rId3"/>
    <p:sldId id="447" r:id="rId4"/>
    <p:sldId id="456" r:id="rId5"/>
    <p:sldId id="462" r:id="rId6"/>
    <p:sldId id="460" r:id="rId7"/>
    <p:sldId id="404" r:id="rId8"/>
    <p:sldId id="461" r:id="rId9"/>
    <p:sldId id="454" r:id="rId10"/>
    <p:sldId id="453" r:id="rId11"/>
    <p:sldId id="458" r:id="rId12"/>
    <p:sldId id="407" r:id="rId13"/>
    <p:sldId id="391" r:id="rId14"/>
    <p:sldId id="452" r:id="rId15"/>
    <p:sldId id="45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72625" autoAdjust="0"/>
  </p:normalViewPr>
  <p:slideViewPr>
    <p:cSldViewPr>
      <p:cViewPr varScale="1">
        <p:scale>
          <a:sx n="68" d="100"/>
          <a:sy n="68" d="100"/>
        </p:scale>
        <p:origin x="-14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CCDDE8-5259-4798-B423-7BE0F7DD3FDA}" type="datetimeFigureOut">
              <a:rPr lang="en-US" smtClean="0"/>
              <a:t>18/12/15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850291-A898-4274-96F5-7C1F94597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28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B21044-025C-4D85-A4E7-11CF83F639CE}" type="datetimeFigureOut">
              <a:rPr lang="en-US" smtClean="0"/>
              <a:t>18/12/15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D56FFBA-C19D-4B71-BD78-A190520E8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8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E3E5D-0461-4E93-BC42-ECB8AC8F77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889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FFBA-C19D-4B71-BD78-A190520E86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5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FFBA-C19D-4B71-BD78-A190520E86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68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FFBA-C19D-4B71-BD78-A190520E86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52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FFBA-C19D-4B71-BD78-A190520E86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61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3E3E5D-0461-4E93-BC42-ECB8AC8F77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5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972257" y="8832196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9" tIns="46585" rIns="93169" bIns="46585" anchor="b"/>
          <a:lstStyle/>
          <a:p>
            <a:pPr algn="r" defTabSz="931860"/>
            <a:fld id="{FD2958DF-2F8C-42AD-AAA4-50F60044E7D8}" type="slidenum">
              <a:rPr lang="en-US" sz="1200"/>
              <a:pPr algn="r" defTabSz="931860"/>
              <a:t>2</a:t>
            </a:fld>
            <a:endParaRPr lang="en-US" sz="1200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2" cy="4182457"/>
          </a:xfr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42594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972257" y="8832196"/>
            <a:ext cx="3038144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9" tIns="46585" rIns="93169" bIns="46585" anchor="b"/>
          <a:lstStyle/>
          <a:p>
            <a:pPr algn="r" defTabSz="931860"/>
            <a:fld id="{FD2958DF-2F8C-42AD-AAA4-50F60044E7D8}" type="slidenum">
              <a:rPr lang="en-US" sz="1200"/>
              <a:pPr algn="r" defTabSz="931860"/>
              <a:t>3</a:t>
            </a:fld>
            <a:endParaRPr lang="en-US" sz="1200" dirty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9788" cy="3486150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345" y="4416099"/>
            <a:ext cx="5607712" cy="4182457"/>
          </a:xfrm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45742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F80F1-4ECF-4970-968F-E48835E33E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45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8250" y="709613"/>
            <a:ext cx="4733925" cy="3549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rework slide.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BD9F3-2F8D-4F0B-82D7-B41B6B4465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8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98563" y="698500"/>
            <a:ext cx="4656137" cy="3490913"/>
          </a:xfrm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8751" indent="-292072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8286" indent="-233341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4966" indent="-233341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03233" indent="-233341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60389" indent="-2333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17545" indent="-2333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74700" indent="-2333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31856" indent="-23334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CA44029-0AE6-424F-AF28-B20D486D3CFD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7191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F80F1-4ECF-4970-968F-E48835E33E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61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6FFBA-C19D-4B71-BD78-A190520E867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8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98500"/>
            <a:ext cx="4656137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CF65-BCF3-3343-A615-A188BC2FF0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9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C4B84"/>
                </a:solidFill>
              </a:rPr>
              <a:t>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15107"/>
            <a:ext cx="1955737" cy="89015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2" y="0"/>
            <a:ext cx="304801" cy="304800"/>
          </a:xfrm>
          <a:prstGeom prst="rect">
            <a:avLst/>
          </a:prstGeom>
          <a:solidFill>
            <a:srgbClr val="5A9EB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405050" y="644856"/>
            <a:ext cx="0" cy="498657"/>
          </a:xfrm>
          <a:prstGeom prst="line">
            <a:avLst/>
          </a:prstGeom>
          <a:noFill/>
          <a:ln w="28575" cap="flat" cmpd="sng" algn="ctr">
            <a:solidFill>
              <a:srgbClr val="5A9EBF"/>
            </a:solidFill>
            <a:prstDash val="solid"/>
          </a:ln>
          <a:effectLst/>
        </p:spPr>
      </p:cxnSp>
      <p:sp>
        <p:nvSpPr>
          <p:cNvPr id="14" name="Rectangle 13"/>
          <p:cNvSpPr/>
          <p:nvPr userDrawn="1"/>
        </p:nvSpPr>
        <p:spPr>
          <a:xfrm>
            <a:off x="2471738" y="566733"/>
            <a:ext cx="632453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5A9EBF"/>
                </a:solidFill>
                <a:latin typeface="Calibri"/>
              </a:rPr>
              <a:t>GLOBAL INITIATIVE FOR INCLUSIVE ICTs</a:t>
            </a:r>
            <a:r>
              <a:rPr lang="en-US" b="1" dirty="0">
                <a:solidFill>
                  <a:srgbClr val="5A9EBF"/>
                </a:solidFill>
                <a:latin typeface="Calibri"/>
              </a:rPr>
              <a:t/>
            </a:r>
            <a:br>
              <a:rPr lang="en-US" b="1" dirty="0">
                <a:solidFill>
                  <a:srgbClr val="5A9EBF"/>
                </a:solidFill>
                <a:latin typeface="Calibri"/>
              </a:rPr>
            </a:br>
            <a:r>
              <a:rPr lang="en-US" i="1" dirty="0">
                <a:solidFill>
                  <a:srgbClr val="F67B00"/>
                </a:solidFill>
                <a:latin typeface="Calibri"/>
              </a:rPr>
              <a:t>Promoting the Rights of Persons with Disabilities in the Digital Age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769215" y="6438363"/>
            <a:ext cx="1431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5A9EBF"/>
                </a:solidFill>
                <a:latin typeface="Calibri"/>
              </a:rPr>
              <a:t>www.g3ict.org</a:t>
            </a:r>
          </a:p>
        </p:txBody>
      </p:sp>
    </p:spTree>
    <p:extLst>
      <p:ext uri="{BB962C8B-B14F-4D97-AF65-F5344CB8AC3E}">
        <p14:creationId xmlns:p14="http://schemas.microsoft.com/office/powerpoint/2010/main" val="225553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3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6563" y="68263"/>
            <a:ext cx="2178050" cy="601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68263"/>
            <a:ext cx="6383338" cy="601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59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68263"/>
            <a:ext cx="87137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341438"/>
            <a:ext cx="8713788" cy="4741862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65908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3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1843979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rgbClr val="5A9E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here for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988549"/>
            <a:ext cx="7772400" cy="1500187"/>
          </a:xfrm>
        </p:spPr>
        <p:txBody>
          <a:bodyPr anchor="ctr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here to section Sub-title or description</a:t>
            </a:r>
          </a:p>
        </p:txBody>
      </p:sp>
    </p:spTree>
    <p:extLst>
      <p:ext uri="{BB962C8B-B14F-4D97-AF65-F5344CB8AC3E}">
        <p14:creationId xmlns:p14="http://schemas.microsoft.com/office/powerpoint/2010/main" val="3943990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41438"/>
            <a:ext cx="4279900" cy="4741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341438"/>
            <a:ext cx="4281488" cy="4741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3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35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24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428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69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mar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9"/>
          <p:cNvSpPr>
            <a:spLocks noChangeArrowheads="1"/>
          </p:cNvSpPr>
          <p:nvPr/>
        </p:nvSpPr>
        <p:spPr bwMode="auto">
          <a:xfrm>
            <a:off x="-6350" y="0"/>
            <a:ext cx="9150350" cy="1770063"/>
          </a:xfrm>
          <a:prstGeom prst="rect">
            <a:avLst/>
          </a:prstGeom>
          <a:gradFill rotWithShape="1">
            <a:gsLst>
              <a:gs pos="0">
                <a:srgbClr val="006699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341438"/>
            <a:ext cx="8713788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68263"/>
            <a:ext cx="87137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B2B2B2"/>
            </a:outerShdw>
          </a:effec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4125416" y="6450389"/>
            <a:ext cx="8613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 smtClean="0">
                <a:solidFill>
                  <a:srgbClr val="000000"/>
                </a:solidFill>
              </a:rPr>
              <a:t>Slide </a:t>
            </a:r>
            <a:fld id="{D797DD1B-C869-48B9-99DC-06B8794597AB}" type="slidenum">
              <a:rPr lang="en-US" sz="1000" b="1" smtClean="0">
                <a:solidFill>
                  <a:srgbClr val="000000"/>
                </a:solidFill>
              </a:rPr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b="1" dirty="0" smtClean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160067"/>
            <a:ext cx="1335471" cy="60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6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SzPct val="75000"/>
        <a:buFont typeface="Wingdings" pitchFamily="2" charset="2"/>
        <a:buChar char="v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41313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Font typeface="Webdings" pitchFamily="18" charset="2"/>
        <a:buChar char="4"/>
        <a:defRPr sz="2800">
          <a:solidFill>
            <a:srgbClr val="003366"/>
          </a:solidFill>
          <a:latin typeface="+mn-lt"/>
          <a:cs typeface="+mn-cs"/>
        </a:defRPr>
      </a:lvl2pPr>
      <a:lvl3pPr marL="1260475" indent="-346075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712913" indent="-338138" algn="l" rtl="0" eaLnBrk="1" fontAlgn="base" hangingPunct="1">
        <a:lnSpc>
          <a:spcPct val="90000"/>
        </a:lnSpc>
        <a:spcBef>
          <a:spcPct val="0"/>
        </a:spcBef>
        <a:spcAft>
          <a:spcPct val="45000"/>
        </a:spcAft>
        <a:buClr>
          <a:srgbClr val="0E438A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tvault-my.sharepoint.com/personal/jrempel3_gatech_edu/_layouts/15/guestaccess.aspx?guestaccesstoken=al9WL6h/7wvBLAwIVqxkhN3K3GRZfO4/NkTtsNyJYas=&amp;docid=123bdc454e9c54154885847c143e5108c" TargetMode="External"/><Relationship Id="rId4" Type="http://schemas.openxmlformats.org/officeDocument/2006/relationships/hyperlink" Target="http://www.justice.gov/opa/pr/justice-department-reaches-settlement-edx-inc-provider-massive-open-online-courses-make-its" TargetMode="External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hyperlink" Target="https://www.coursera.org/course/digitalaccessibility" TargetMode="External"/><Relationship Id="rId8" Type="http://schemas.openxmlformats.org/officeDocument/2006/relationships/image" Target="../media/image23.jpeg"/><Relationship Id="rId9" Type="http://schemas.openxmlformats.org/officeDocument/2006/relationships/image" Target="../media/image24.jp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png"/><Relationship Id="rId7" Type="http://schemas.openxmlformats.org/officeDocument/2006/relationships/image" Target="../media/image32.jpg"/><Relationship Id="rId8" Type="http://schemas.openxmlformats.org/officeDocument/2006/relationships/image" Target="../media/image33.jpeg"/><Relationship Id="rId9" Type="http://schemas.openxmlformats.org/officeDocument/2006/relationships/image" Target="../media/image34.gif"/><Relationship Id="rId10" Type="http://schemas.openxmlformats.org/officeDocument/2006/relationships/image" Target="../media/image35.jpeg"/><Relationship Id="rId11" Type="http://schemas.openxmlformats.org/officeDocument/2006/relationships/image" Target="../media/image36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4" Type="http://schemas.openxmlformats.org/officeDocument/2006/relationships/image" Target="../media/image38.jpg"/><Relationship Id="rId5" Type="http://schemas.openxmlformats.org/officeDocument/2006/relationships/image" Target="../media/image3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accesstext.org/resources.php" TargetMode="External"/><Relationship Id="rId12" Type="http://schemas.openxmlformats.org/officeDocument/2006/relationships/hyperlink" Target="https://www.bookshare.org/cms" TargetMode="External"/><Relationship Id="rId13" Type="http://schemas.openxmlformats.org/officeDocument/2006/relationships/hyperlink" Target="http://www.daisy.org/" TargetMode="External"/><Relationship Id="rId14" Type="http://schemas.openxmlformats.org/officeDocument/2006/relationships/hyperlink" Target="http://www.cast.org/" TargetMode="External"/><Relationship Id="rId1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un.org/disabilities/convention/conventionfull.shtml" TargetMode="External"/><Relationship Id="rId4" Type="http://schemas.openxmlformats.org/officeDocument/2006/relationships/hyperlink" Target="http://g3ict.com/" TargetMode="External"/><Relationship Id="rId5" Type="http://schemas.openxmlformats.org/officeDocument/2006/relationships/hyperlink" Target="http://www.m-enabling.com/" TargetMode="External"/><Relationship Id="rId6" Type="http://schemas.openxmlformats.org/officeDocument/2006/relationships/hyperlink" Target="http://www.e-accessibilitytoolkit.org/" TargetMode="External"/><Relationship Id="rId7" Type="http://schemas.openxmlformats.org/officeDocument/2006/relationships/hyperlink" Target="http://www.accessibilityassociation.org/" TargetMode="External"/><Relationship Id="rId8" Type="http://schemas.openxmlformats.org/officeDocument/2006/relationships/hyperlink" Target="http://cami.gatech.edu/" TargetMode="External"/><Relationship Id="rId9" Type="http://schemas.openxmlformats.org/officeDocument/2006/relationships/hyperlink" Target="http://www.amacusg.org/" TargetMode="External"/><Relationship Id="rId10" Type="http://schemas.openxmlformats.org/officeDocument/2006/relationships/hyperlink" Target="http://wikiwiki.uga.edu/wag/index.php/Main_Pag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cusg.org/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teur.org/83/Overview/" TargetMode="External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esstext.org/resources.php" TargetMode="External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59552"/>
            <a:ext cx="9144000" cy="1077218"/>
          </a:xfrm>
          <a:prstGeom prst="rect">
            <a:avLst/>
          </a:prstGeom>
          <a:pattFill prst="pct25">
            <a:fgClr>
              <a:srgbClr val="B9CAFF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6699">
                    <a:lumMod val="75000"/>
                  </a:srgbClr>
                </a:solidFill>
              </a:rPr>
              <a:t>"New </a:t>
            </a:r>
            <a:r>
              <a:rPr lang="en-US" sz="3200" b="1" i="1" dirty="0" smtClean="0">
                <a:solidFill>
                  <a:srgbClr val="006699">
                    <a:lumMod val="75000"/>
                  </a:srgbClr>
                </a:solidFill>
              </a:rPr>
              <a:t>Frontiers For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6699">
                    <a:lumMod val="75000"/>
                  </a:srgbClr>
                </a:solidFill>
              </a:rPr>
              <a:t>D</a:t>
            </a:r>
            <a:r>
              <a:rPr lang="en-US" sz="3200" b="1" i="1" dirty="0" smtClean="0">
                <a:solidFill>
                  <a:srgbClr val="006699">
                    <a:lumMod val="75000"/>
                  </a:srgbClr>
                </a:solidFill>
              </a:rPr>
              <a:t>igital </a:t>
            </a:r>
            <a:r>
              <a:rPr lang="en-US" sz="3200" b="1" i="1" dirty="0">
                <a:solidFill>
                  <a:srgbClr val="006699">
                    <a:lumMod val="75000"/>
                  </a:srgbClr>
                </a:solidFill>
              </a:rPr>
              <a:t>A</a:t>
            </a:r>
            <a:r>
              <a:rPr lang="en-US" sz="3200" b="1" i="1" dirty="0" smtClean="0">
                <a:solidFill>
                  <a:srgbClr val="006699">
                    <a:lumMod val="75000"/>
                  </a:srgbClr>
                </a:solidFill>
              </a:rPr>
              <a:t>ccessibility In Academia</a:t>
            </a:r>
            <a:r>
              <a:rPr lang="en-US" sz="3200" b="1" i="1" dirty="0">
                <a:solidFill>
                  <a:srgbClr val="006699">
                    <a:lumMod val="75000"/>
                  </a:srgbClr>
                </a:solidFill>
              </a:rPr>
              <a:t>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581400"/>
            <a:ext cx="7924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Information Accessibility for Learning </a:t>
            </a:r>
          </a:p>
          <a:p>
            <a:pPr algn="ctr"/>
            <a:r>
              <a:rPr lang="en-US" dirty="0" smtClean="0"/>
              <a:t>from Development to Implementation of Guidelines </a:t>
            </a:r>
          </a:p>
          <a:p>
            <a:pPr algn="ctr"/>
            <a:r>
              <a:rPr lang="en-US" dirty="0" smtClean="0"/>
              <a:t>2016 International Seminar, Milano, Italy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1600" dirty="0" smtClean="0"/>
              <a:t>Presented by Christopher M. Lee, PhD., Department Head </a:t>
            </a:r>
            <a:endParaRPr lang="en-US" sz="1600" dirty="0"/>
          </a:p>
          <a:p>
            <a:pPr algn="ctr"/>
            <a:r>
              <a:rPr lang="en-US" sz="1600" dirty="0" smtClean="0"/>
              <a:t>Georgia Institute of Technology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smtClean="0"/>
              <a:t>AMAC </a:t>
            </a:r>
            <a:r>
              <a:rPr lang="en-US" sz="1600" dirty="0"/>
              <a:t>Accessibility </a:t>
            </a:r>
            <a:r>
              <a:rPr lang="en-US" sz="1600" dirty="0" smtClean="0"/>
              <a:t>Solutions | Research </a:t>
            </a:r>
            <a:r>
              <a:rPr lang="en-US" sz="1600" dirty="0"/>
              <a:t>Center </a:t>
            </a:r>
            <a:endParaRPr lang="en-US" sz="1600" dirty="0" smtClean="0"/>
          </a:p>
          <a:p>
            <a:endParaRPr lang="en-US" sz="1600" dirty="0"/>
          </a:p>
          <a:p>
            <a:pPr algn="ctr"/>
            <a:r>
              <a:rPr lang="en-US" sz="1400" dirty="0" smtClean="0"/>
              <a:t>@leecm363 </a:t>
            </a:r>
            <a:r>
              <a:rPr lang="en-US" sz="1400" dirty="0"/>
              <a:t>| @AMAC_Tweet | </a:t>
            </a:r>
            <a:r>
              <a:rPr lang="en-US" sz="1400" dirty="0" smtClean="0"/>
              <a:t>amacusg.org | Skype</a:t>
            </a:r>
            <a:r>
              <a:rPr lang="en-US" sz="1400" dirty="0"/>
              <a:t>. christopher1914 </a:t>
            </a:r>
          </a:p>
          <a:p>
            <a:pPr algn="ctr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09287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341438"/>
            <a:ext cx="4371081" cy="5287962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U.S. Justice </a:t>
            </a:r>
            <a:r>
              <a:rPr lang="en-US" sz="1600" b="0" dirty="0"/>
              <a:t>Department </a:t>
            </a:r>
            <a:r>
              <a:rPr lang="en-US" sz="1600" b="0" dirty="0" smtClean="0"/>
              <a:t>reaches settlement </a:t>
            </a:r>
            <a:r>
              <a:rPr lang="en-US" sz="1600" b="0" dirty="0"/>
              <a:t>with </a:t>
            </a:r>
            <a:r>
              <a:rPr lang="en-US" sz="1600" b="0" dirty="0" smtClean="0"/>
              <a:t>edX, </a:t>
            </a:r>
            <a:r>
              <a:rPr lang="en-US" sz="1600" b="0" dirty="0"/>
              <a:t>p</a:t>
            </a:r>
            <a:r>
              <a:rPr lang="en-US" sz="1600" b="0" dirty="0" smtClean="0"/>
              <a:t>rovider </a:t>
            </a:r>
            <a:r>
              <a:rPr lang="en-US" sz="1600" b="0" dirty="0"/>
              <a:t>of Massive Open Online </a:t>
            </a:r>
            <a:r>
              <a:rPr lang="en-US" sz="1600" b="0" dirty="0" smtClean="0"/>
              <a:t>Courses.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u="sng" dirty="0">
                <a:hlinkClick r:id="rId3"/>
              </a:rPr>
              <a:t>edX </a:t>
            </a:r>
            <a:r>
              <a:rPr lang="en-US" sz="1600" u="sng" dirty="0" smtClean="0">
                <a:hlinkClick r:id="rId3"/>
              </a:rPr>
              <a:t>platform </a:t>
            </a:r>
            <a:r>
              <a:rPr lang="en-US" sz="1600" u="sng" dirty="0">
                <a:hlinkClick r:id="rId3"/>
              </a:rPr>
              <a:t>a</a:t>
            </a:r>
            <a:r>
              <a:rPr lang="en-US" sz="1600" u="sng" dirty="0" smtClean="0">
                <a:hlinkClick r:id="rId3"/>
              </a:rPr>
              <a:t>ccessibility </a:t>
            </a:r>
            <a:r>
              <a:rPr lang="en-US" sz="1600" u="sng" dirty="0">
                <a:hlinkClick r:id="rId3"/>
              </a:rPr>
              <a:t>o</a:t>
            </a:r>
            <a:r>
              <a:rPr lang="en-US" sz="1600" u="sng" dirty="0" smtClean="0">
                <a:hlinkClick r:id="rId3"/>
              </a:rPr>
              <a:t>verview video</a:t>
            </a:r>
            <a:endParaRPr lang="en-US" sz="1600" u="sng" dirty="0"/>
          </a:p>
          <a:p>
            <a:pPr marL="457200" lvl="1" indent="0">
              <a:buNone/>
            </a:pPr>
            <a:endParaRPr lang="en-US" sz="1600" b="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edX is responsible for making </a:t>
            </a:r>
            <a:r>
              <a:rPr lang="en-US" sz="1600" b="0" dirty="0"/>
              <a:t>its </a:t>
            </a:r>
            <a:r>
              <a:rPr lang="en-US" sz="1600" b="0" dirty="0" smtClean="0"/>
              <a:t>website</a:t>
            </a:r>
            <a:r>
              <a:rPr lang="en-US" sz="1600" b="0" dirty="0"/>
              <a:t>, </a:t>
            </a:r>
            <a:r>
              <a:rPr lang="en-US" sz="1600" b="0" dirty="0" smtClean="0"/>
              <a:t>online </a:t>
            </a:r>
            <a:r>
              <a:rPr lang="en-US" sz="1600" b="0" dirty="0"/>
              <a:t>p</a:t>
            </a:r>
            <a:r>
              <a:rPr lang="en-US" sz="1600" b="0" dirty="0" smtClean="0"/>
              <a:t>latform </a:t>
            </a:r>
            <a:r>
              <a:rPr lang="en-US" sz="1600" b="0" dirty="0"/>
              <a:t>and </a:t>
            </a:r>
            <a:r>
              <a:rPr lang="en-US" sz="1600" b="0" dirty="0" smtClean="0"/>
              <a:t>mobile </a:t>
            </a:r>
            <a:r>
              <a:rPr lang="en-US" sz="1600" b="0" dirty="0"/>
              <a:t>a</a:t>
            </a:r>
            <a:r>
              <a:rPr lang="en-US" sz="1600" b="0" dirty="0" smtClean="0"/>
              <a:t>pplications </a:t>
            </a:r>
            <a:r>
              <a:rPr lang="en-US" sz="1600" b="0" dirty="0"/>
              <a:t>a</a:t>
            </a:r>
            <a:r>
              <a:rPr lang="en-US" sz="1600" b="0" dirty="0" smtClean="0"/>
              <a:t>ccessible </a:t>
            </a:r>
            <a:r>
              <a:rPr lang="en-US" sz="1600" b="0" dirty="0"/>
              <a:t>u</a:t>
            </a:r>
            <a:r>
              <a:rPr lang="en-US" sz="1600" b="0" dirty="0" smtClean="0"/>
              <a:t>nder </a:t>
            </a:r>
            <a:r>
              <a:rPr lang="en-US" sz="1600" b="0" dirty="0"/>
              <a:t>the </a:t>
            </a:r>
            <a:r>
              <a:rPr lang="en-US" sz="1600" b="0" dirty="0" smtClean="0"/>
              <a:t>Americans </a:t>
            </a:r>
            <a:r>
              <a:rPr lang="en-US" sz="1600" b="0" dirty="0"/>
              <a:t>with D</a:t>
            </a:r>
            <a:r>
              <a:rPr lang="en-US" sz="1600" b="0" dirty="0" smtClean="0"/>
              <a:t>isabilities Act.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600" b="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Georgia Tech | AMAC ICT Accessibility MOOC.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Course on in button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b="0" dirty="0" smtClean="0">
                <a:solidFill>
                  <a:schemeClr val="tx1"/>
                </a:solidFill>
              </a:rPr>
              <a:t>Navigations and links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Color contrast </a:t>
            </a:r>
            <a:endParaRPr lang="en-US" sz="1600" b="0" dirty="0">
              <a:solidFill>
                <a:schemeClr val="tx1"/>
              </a:solidFill>
            </a:endParaRPr>
          </a:p>
        </p:txBody>
      </p:sp>
      <p:pic>
        <p:nvPicPr>
          <p:cNvPr id="7" name="Content Placeholder 6" descr="gold seal with the words Department of Justice" title="US Department of Justice seal">
            <a:hlinkClick r:id="rId4"/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550059"/>
            <a:ext cx="1422190" cy="1372316"/>
          </a:xfrm>
        </p:spPr>
      </p:pic>
      <p:pic>
        <p:nvPicPr>
          <p:cNvPr id="8" name="Picture 7" title="edX logo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686" y="1550059"/>
            <a:ext cx="1993229" cy="1358024"/>
          </a:xfrm>
          <a:prstGeom prst="rect">
            <a:avLst/>
          </a:prstGeom>
        </p:spPr>
      </p:pic>
      <p:pic>
        <p:nvPicPr>
          <p:cNvPr id="2" name="Picture 1" descr="Image of ICT Accessibliy MOOC with a picture of Dr. Christopher Lee on the image. 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12" y="3369326"/>
            <a:ext cx="2449703" cy="1393797"/>
          </a:xfrm>
          <a:prstGeom prst="rect">
            <a:avLst/>
          </a:prstGeom>
        </p:spPr>
      </p:pic>
      <p:pic>
        <p:nvPicPr>
          <p:cNvPr id="9" name="Picture 8" title="Coursea screensho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522" y="4906775"/>
            <a:ext cx="4095021" cy="1407516"/>
          </a:xfrm>
          <a:prstGeom prst="rect">
            <a:avLst/>
          </a:prstGeom>
        </p:spPr>
      </p:pic>
      <p:pic>
        <p:nvPicPr>
          <p:cNvPr id="4" name="Picture 2" descr="Facebook logo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266" y="669556"/>
            <a:ext cx="398055" cy="3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twitter logo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888" y="669556"/>
            <a:ext cx="398055" cy="3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Universities ICT Accessibility Challenges 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Massive Online Course (MOOC)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469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tx1"/>
                </a:solidFill>
                <a:effectLst/>
              </a:rPr>
              <a:t>Universities ICT Accessibility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Challenges</a:t>
            </a:r>
            <a:r>
              <a:rPr lang="en-US" sz="3600" dirty="0">
                <a:solidFill>
                  <a:schemeClr val="tx1"/>
                </a:solidFill>
                <a:effectLst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/>
              </a:rPr>
              <a:t>|Procurement 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b="0" dirty="0" smtClean="0"/>
              <a:t>ICT adoption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 smtClean="0"/>
              <a:t>Organizations should have INTERNAL accessibility requirements for the type of ICT they intend to buy.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 smtClean="0"/>
              <a:t>Accessibility </a:t>
            </a:r>
            <a:r>
              <a:rPr lang="en-US" sz="1800" b="0" dirty="0"/>
              <a:t>should be considered at the earliest stage of the procurement </a:t>
            </a:r>
            <a:r>
              <a:rPr lang="en-US" sz="1800" b="0" dirty="0" smtClean="0"/>
              <a:t>process.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 smtClean="0"/>
              <a:t>Organizations </a:t>
            </a:r>
            <a:r>
              <a:rPr lang="en-US" sz="1800" b="0" dirty="0"/>
              <a:t>should work with disability-related groups in product design and product </a:t>
            </a:r>
            <a:r>
              <a:rPr lang="en-US" sz="1800" b="0" dirty="0" smtClean="0"/>
              <a:t>trials.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 smtClean="0"/>
              <a:t>Organizations </a:t>
            </a:r>
            <a:r>
              <a:rPr lang="en-US" sz="1800" b="0" dirty="0"/>
              <a:t>should undertake reasonable efforts to test access solutions with </a:t>
            </a:r>
            <a:r>
              <a:rPr lang="en-US" sz="1800" b="0" dirty="0" smtClean="0"/>
              <a:t>PWDs.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1800" b="0" dirty="0"/>
          </a:p>
          <a:p>
            <a:pPr>
              <a:buFont typeface="Courier New" panose="02070309020205020404" pitchFamily="49" charset="0"/>
              <a:buChar char="o"/>
            </a:pPr>
            <a:endParaRPr lang="en-US" sz="2400" dirty="0"/>
          </a:p>
          <a:p>
            <a:endParaRPr lang="en-US" dirty="0"/>
          </a:p>
        </p:txBody>
      </p:sp>
      <p:pic>
        <p:nvPicPr>
          <p:cNvPr id="5" name="Content Placeholder 4" descr="Screenshot of G3ICT promoting a resource" title="G3ICT screenshot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31" y="1341438"/>
            <a:ext cx="3778475" cy="4741862"/>
          </a:xfrm>
        </p:spPr>
      </p:pic>
    </p:spTree>
    <p:extLst>
      <p:ext uri="{BB962C8B-B14F-4D97-AF65-F5344CB8AC3E}">
        <p14:creationId xmlns:p14="http://schemas.microsoft.com/office/powerpoint/2010/main" val="1892844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70" y="273050"/>
            <a:ext cx="3008313" cy="946150"/>
          </a:xfrm>
        </p:spPr>
        <p:txBody>
          <a:bodyPr/>
          <a:lstStyle/>
          <a:p>
            <a:pPr algn="ctr"/>
            <a:r>
              <a:rPr lang="en-US" sz="2800" kern="1200" dirty="0" smtClean="0">
                <a:solidFill>
                  <a:schemeClr val="tx1"/>
                </a:solidFill>
                <a:effectLst/>
              </a:rPr>
              <a:t>Teaching Accessibility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>
          <a:xfrm>
            <a:off x="457199" y="1435100"/>
            <a:ext cx="4421657" cy="5291811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0" dirty="0" smtClean="0"/>
              <a:t>Teaching #a11y is creating models for teaching and training students of technology to create accessible experiences in university settings.</a:t>
            </a:r>
          </a:p>
          <a:p>
            <a:endParaRPr lang="en-US" sz="1600" b="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0" dirty="0" smtClean="0"/>
              <a:t>Private industry companies addressing accessibility through the teaching #a11y.</a:t>
            </a:r>
          </a:p>
          <a:p>
            <a:endParaRPr lang="en-US" sz="1600" b="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0" dirty="0" smtClean="0"/>
              <a:t>Challenge of </a:t>
            </a:r>
            <a:r>
              <a:rPr lang="en-US" sz="1600" b="0" dirty="0"/>
              <a:t>preparing designers, engineers and researchers to think and build </a:t>
            </a:r>
            <a:r>
              <a:rPr lang="en-US" sz="1600" b="0" dirty="0" smtClean="0"/>
              <a:t>inclusively.</a:t>
            </a:r>
          </a:p>
          <a:p>
            <a:endParaRPr lang="en-US" sz="1600" b="0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b="0" dirty="0" smtClean="0"/>
              <a:t>Academic </a:t>
            </a:r>
            <a:r>
              <a:rPr lang="en-US" sz="1600" b="0" dirty="0"/>
              <a:t>programs in design, engineering and HCI </a:t>
            </a:r>
            <a:r>
              <a:rPr lang="en-US" sz="1600" b="0" dirty="0" smtClean="0"/>
              <a:t>will be </a:t>
            </a:r>
            <a:r>
              <a:rPr lang="en-US" sz="1600" b="0" dirty="0"/>
              <a:t>seeking ways to better prepare students to address the needs of diverse </a:t>
            </a:r>
            <a:r>
              <a:rPr lang="en-US" sz="1600" b="0" dirty="0" smtClean="0"/>
              <a:t>populations.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600" b="0" dirty="0" smtClean="0"/>
          </a:p>
          <a:p>
            <a:endParaRPr lang="en-US" sz="1600" b="0" dirty="0"/>
          </a:p>
          <a:p>
            <a:r>
              <a:rPr lang="en-US" sz="1600" b="0" dirty="0" smtClean="0"/>
              <a:t> </a:t>
            </a:r>
            <a:endParaRPr lang="en-US" sz="1600" b="0" dirty="0"/>
          </a:p>
        </p:txBody>
      </p:sp>
      <p:pic>
        <p:nvPicPr>
          <p:cNvPr id="14" name="Picture 13" title="edX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173" y="1274229"/>
            <a:ext cx="950757" cy="950757"/>
          </a:xfrm>
          <a:prstGeom prst="rect">
            <a:avLst/>
          </a:prstGeom>
        </p:spPr>
      </p:pic>
      <p:pic>
        <p:nvPicPr>
          <p:cNvPr id="16" name="Picture 15" title="Students attending a sporting eve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35" y="506723"/>
            <a:ext cx="2292025" cy="1424954"/>
          </a:xfrm>
          <a:prstGeom prst="rect">
            <a:avLst/>
          </a:prstGeom>
        </p:spPr>
      </p:pic>
      <p:pic>
        <p:nvPicPr>
          <p:cNvPr id="15" name="Picture 14" title="LinkedIn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096" y="2556820"/>
            <a:ext cx="1033327" cy="1033327"/>
          </a:xfrm>
          <a:prstGeom prst="rect">
            <a:avLst/>
          </a:prstGeom>
        </p:spPr>
      </p:pic>
      <p:pic>
        <p:nvPicPr>
          <p:cNvPr id="7" name="Content Placeholder 6" title="Yahoo logo"/>
          <p:cNvPicPr>
            <a:picLocks noGrp="1" noChangeAspect="1"/>
          </p:cNvPicPr>
          <p:nvPr>
            <p:ph sz="half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938" y="2224986"/>
            <a:ext cx="2007816" cy="894763"/>
          </a:xfrm>
        </p:spPr>
      </p:pic>
      <p:pic>
        <p:nvPicPr>
          <p:cNvPr id="17" name="Picture 16" title="Microsoft logo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41" y="4011863"/>
            <a:ext cx="1314982" cy="948638"/>
          </a:xfrm>
          <a:prstGeom prst="rect">
            <a:avLst/>
          </a:prstGeom>
        </p:spPr>
      </p:pic>
      <p:pic>
        <p:nvPicPr>
          <p:cNvPr id="10" name="Picture 9" title="Facebook logo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95" y="3525559"/>
            <a:ext cx="1779519" cy="827683"/>
          </a:xfrm>
          <a:prstGeom prst="rect">
            <a:avLst/>
          </a:prstGeom>
        </p:spPr>
      </p:pic>
      <p:pic>
        <p:nvPicPr>
          <p:cNvPr id="8" name="Content Placeholder 7" title="Adobe connect logo"/>
          <p:cNvPicPr>
            <a:picLocks noGrp="1" noChangeAspect="1"/>
          </p:cNvPicPr>
          <p:nvPr>
            <p:ph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0989" y="5101178"/>
            <a:ext cx="1062984" cy="85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title="Google log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702076"/>
            <a:ext cx="1855294" cy="1021340"/>
          </a:xfrm>
          <a:prstGeom prst="rect">
            <a:avLst/>
          </a:prstGeom>
        </p:spPr>
      </p:pic>
      <p:pic>
        <p:nvPicPr>
          <p:cNvPr id="22" name="Picture 21" descr="International Association of Accessibility Professionals" title="IAAP logo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070832"/>
            <a:ext cx="3751506" cy="6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44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The 2016 Post-Secondary </a:t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r>
              <a:rPr lang="en-US" sz="2800" dirty="0">
                <a:solidFill>
                  <a:schemeClr val="tx1"/>
                </a:solidFill>
                <a:effectLst/>
              </a:rPr>
              <a:t>I</a:t>
            </a:r>
            <a:r>
              <a:rPr lang="en-US" sz="2800" dirty="0" smtClean="0">
                <a:solidFill>
                  <a:schemeClr val="tx1"/>
                </a:solidFill>
                <a:effectLst/>
              </a:rPr>
              <a:t>CT Accessibility Research Initiative</a:t>
            </a:r>
            <a:r>
              <a:rPr lang="en-US" dirty="0" smtClean="0">
                <a:solidFill>
                  <a:schemeClr val="tx1"/>
                </a:solidFill>
                <a:effectLst/>
              </a:rPr>
              <a:t/>
            </a:r>
            <a:br>
              <a:rPr lang="en-US" dirty="0" smtClean="0">
                <a:solidFill>
                  <a:schemeClr val="tx1"/>
                </a:solidFill>
                <a:effectLst/>
              </a:rPr>
            </a:b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800" b="0" dirty="0" smtClean="0"/>
              <a:t>Sponsored by G3ict and Georgia Tech’s AMAC Accessibility.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 smtClean="0"/>
              <a:t>The purpose is to identify global successful practices in higher education for ICT accessibility, which are aligned with the United Nations CRPD.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 smtClean="0"/>
              <a:t>The timeframe is from February 2016 through June, 2016.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 smtClean="0"/>
              <a:t>Survey and distributions task force recruitment begins now.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 smtClean="0"/>
              <a:t>The findings highlighted at the M-Enabling Summit. 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b="0" dirty="0" smtClean="0"/>
              <a:t>Contact Christopher Lee or Zerrin Ondin | AMAC Research Scientist.</a:t>
            </a:r>
            <a:endParaRPr lang="en-US" dirty="0" smtClean="0"/>
          </a:p>
        </p:txBody>
      </p:sp>
      <p:pic>
        <p:nvPicPr>
          <p:cNvPr id="6" name="Content Placeholder 5" descr="Graphic of words associated with accessibility" title="Accessibility graphic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91601"/>
            <a:ext cx="3581400" cy="1908800"/>
          </a:xfrm>
        </p:spPr>
      </p:pic>
      <p:pic>
        <p:nvPicPr>
          <p:cNvPr id="7" name="Picture 6" descr="Office buildings and people" title="Rendering of event spa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03" y="3406777"/>
            <a:ext cx="3581400" cy="2085975"/>
          </a:xfrm>
          <a:prstGeom prst="rect">
            <a:avLst/>
          </a:prstGeom>
        </p:spPr>
      </p:pic>
      <p:pic>
        <p:nvPicPr>
          <p:cNvPr id="4" name="Picture 3" descr="M-Enabling Summit&#10;Conference and Showcase 2016&#10;June 13-14, 2016 Washington,DC" title="M-Enabling Summit 2016 graphic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517466"/>
            <a:ext cx="3571103" cy="9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68262"/>
            <a:ext cx="8713788" cy="1303337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</a:rPr>
              <a:t>Presentation Resources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371598"/>
            <a:ext cx="8893175" cy="5181601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Convention on the Rights of Persons with Disabilities (</a:t>
            </a:r>
            <a:r>
              <a:rPr lang="en-US" sz="1600" b="0" dirty="0" smtClean="0">
                <a:hlinkClick r:id="rId3"/>
              </a:rPr>
              <a:t>CRPD</a:t>
            </a:r>
            <a:r>
              <a:rPr lang="en-US" sz="1600" b="0" dirty="0" smtClean="0"/>
              <a:t>).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The Global Initiative for Inclusive ICT’s (</a:t>
            </a:r>
            <a:r>
              <a:rPr lang="en-US" sz="1600" b="0" dirty="0" smtClean="0">
                <a:hlinkClick r:id="rId4"/>
              </a:rPr>
              <a:t>G3ict</a:t>
            </a:r>
            <a:r>
              <a:rPr lang="en-US" sz="1600" b="0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G3ict </a:t>
            </a:r>
            <a:r>
              <a:rPr lang="en-US" sz="1600" b="0" dirty="0" smtClean="0">
                <a:hlinkClick r:id="rId5"/>
              </a:rPr>
              <a:t>M-Enabling</a:t>
            </a:r>
            <a:r>
              <a:rPr lang="en-US" sz="1600" b="0" dirty="0" smtClean="0"/>
              <a:t> Summit, June 13-14 | Washington, DC.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Model Policy for Inclusive ICT in Education for Persons with Disability, joint publication  UNESC|G3ict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E-Accessibility Policy </a:t>
            </a:r>
            <a:r>
              <a:rPr lang="en-US" sz="1600" b="0" dirty="0" smtClean="0">
                <a:hlinkClick r:id="rId6"/>
              </a:rPr>
              <a:t>Toolkit </a:t>
            </a:r>
            <a:r>
              <a:rPr lang="en-US" sz="1600" b="0" dirty="0" smtClean="0"/>
              <a:t>for Persons with Disabilities | International Telecommunication Union | G3ict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/>
              <a:t>International Association of Accessibility Professionals (</a:t>
            </a:r>
            <a:r>
              <a:rPr lang="en-US" sz="1600" b="0" dirty="0">
                <a:hlinkClick r:id="rId7"/>
              </a:rPr>
              <a:t>IAAP</a:t>
            </a:r>
            <a:r>
              <a:rPr lang="en-US" sz="1600" b="0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#Ally Textbooks Facts Label | Center for Accessible Materials Innovation (</a:t>
            </a:r>
            <a:r>
              <a:rPr lang="en-US" sz="1600" b="0" dirty="0" smtClean="0">
                <a:hlinkClick r:id="rId8"/>
              </a:rPr>
              <a:t>CAMI</a:t>
            </a:r>
            <a:r>
              <a:rPr lang="en-US" sz="1600" b="0" dirty="0" smtClean="0"/>
              <a:t>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Georgia Tech |</a:t>
            </a:r>
            <a:r>
              <a:rPr lang="en-US" sz="1600" b="0" dirty="0" smtClean="0">
                <a:hlinkClick r:id="rId9"/>
              </a:rPr>
              <a:t>AMAC</a:t>
            </a:r>
            <a:r>
              <a:rPr lang="en-US" sz="1600" b="0" dirty="0" smtClean="0"/>
              <a:t> | Web </a:t>
            </a:r>
            <a:r>
              <a:rPr lang="en-US" sz="1600" b="0" dirty="0"/>
              <a:t>Accessibility </a:t>
            </a:r>
            <a:r>
              <a:rPr lang="en-US" sz="1600" b="0" dirty="0" smtClean="0"/>
              <a:t>Group (</a:t>
            </a:r>
            <a:r>
              <a:rPr lang="en-US" sz="1600" b="0" dirty="0" smtClean="0">
                <a:hlinkClick r:id="rId10"/>
              </a:rPr>
              <a:t>WAG</a:t>
            </a:r>
            <a:r>
              <a:rPr lang="en-US" sz="1600" b="0" dirty="0" smtClean="0"/>
              <a:t>)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Association of America Publisher | Georgia Tech |AMAC  | </a:t>
            </a:r>
            <a:r>
              <a:rPr lang="en-US" sz="1600" b="0" dirty="0" smtClean="0">
                <a:hlinkClick r:id="rId11"/>
              </a:rPr>
              <a:t>The AccessText Network</a:t>
            </a:r>
            <a:r>
              <a:rPr lang="en-US" sz="1600" b="0" dirty="0" smtClean="0"/>
              <a:t> | </a:t>
            </a:r>
            <a:r>
              <a:rPr lang="en-US" sz="1600" b="0" dirty="0" smtClean="0">
                <a:hlinkClick r:id="rId11"/>
              </a:rPr>
              <a:t>Accessible Textbook Finder</a:t>
            </a:r>
            <a:endParaRPr lang="en-US" sz="1600" b="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err="1" smtClean="0"/>
              <a:t>Book</a:t>
            </a:r>
            <a:r>
              <a:rPr lang="en-US" sz="1600" b="0" dirty="0" err="1" smtClean="0">
                <a:hlinkClick r:id="rId12"/>
              </a:rPr>
              <a:t>share</a:t>
            </a:r>
            <a:r>
              <a:rPr lang="en-US" sz="1600" b="0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>
                <a:hlinkClick r:id="rId13"/>
              </a:rPr>
              <a:t>DAISY</a:t>
            </a:r>
            <a:r>
              <a:rPr lang="en-US" sz="1600" b="0" dirty="0" smtClean="0"/>
              <a:t> Consortium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Universal Design for Learning | </a:t>
            </a:r>
            <a:r>
              <a:rPr lang="en-US" sz="1600" b="0" dirty="0" smtClean="0">
                <a:hlinkClick r:id="rId14"/>
              </a:rPr>
              <a:t>CAST</a:t>
            </a:r>
            <a:endParaRPr lang="en-US" sz="1600" b="0" dirty="0" smtClean="0"/>
          </a:p>
          <a:p>
            <a:pPr marL="0" indent="0">
              <a:buNone/>
            </a:pPr>
            <a:endParaRPr lang="en-US" sz="1800" b="0" dirty="0" smtClean="0"/>
          </a:p>
        </p:txBody>
      </p:sp>
      <p:pic>
        <p:nvPicPr>
          <p:cNvPr id="4" name="Picture 3" title="AMAC Accessibility Logo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227" y="5310784"/>
            <a:ext cx="1080515" cy="12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17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2159552"/>
            <a:ext cx="9144000" cy="1077218"/>
          </a:xfrm>
          <a:prstGeom prst="rect">
            <a:avLst/>
          </a:prstGeom>
          <a:pattFill prst="pct25">
            <a:fgClr>
              <a:srgbClr val="B9CAFF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6699">
                    <a:lumMod val="75000"/>
                  </a:srgbClr>
                </a:solidFill>
              </a:rPr>
              <a:t>"New </a:t>
            </a:r>
            <a:r>
              <a:rPr lang="en-US" sz="3200" b="1" i="1" dirty="0" smtClean="0">
                <a:solidFill>
                  <a:srgbClr val="006699">
                    <a:lumMod val="75000"/>
                  </a:srgbClr>
                </a:solidFill>
              </a:rPr>
              <a:t>Frontiers For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006699">
                    <a:lumMod val="75000"/>
                  </a:srgbClr>
                </a:solidFill>
              </a:rPr>
              <a:t>D</a:t>
            </a:r>
            <a:r>
              <a:rPr lang="en-US" sz="3200" b="1" i="1" dirty="0" smtClean="0">
                <a:solidFill>
                  <a:srgbClr val="006699">
                    <a:lumMod val="75000"/>
                  </a:srgbClr>
                </a:solidFill>
              </a:rPr>
              <a:t>igital </a:t>
            </a:r>
            <a:r>
              <a:rPr lang="en-US" sz="3200" b="1" i="1" dirty="0">
                <a:solidFill>
                  <a:srgbClr val="006699">
                    <a:lumMod val="75000"/>
                  </a:srgbClr>
                </a:solidFill>
              </a:rPr>
              <a:t>A</a:t>
            </a:r>
            <a:r>
              <a:rPr lang="en-US" sz="3200" b="1" i="1" dirty="0" smtClean="0">
                <a:solidFill>
                  <a:srgbClr val="006699">
                    <a:lumMod val="75000"/>
                  </a:srgbClr>
                </a:solidFill>
              </a:rPr>
              <a:t>ccessibility In Academia</a:t>
            </a:r>
            <a:r>
              <a:rPr lang="en-US" sz="3200" b="1" i="1" dirty="0">
                <a:solidFill>
                  <a:srgbClr val="006699">
                    <a:lumMod val="75000"/>
                  </a:srgbClr>
                </a:solidFill>
              </a:rPr>
              <a:t>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3581400"/>
            <a:ext cx="7924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Information Accessibility for Learning </a:t>
            </a:r>
          </a:p>
          <a:p>
            <a:pPr algn="ctr"/>
            <a:r>
              <a:rPr lang="en-US" dirty="0" smtClean="0"/>
              <a:t>from Development to Implementation of Guidelines </a:t>
            </a:r>
          </a:p>
          <a:p>
            <a:pPr algn="ctr"/>
            <a:r>
              <a:rPr lang="en-US" dirty="0" smtClean="0"/>
              <a:t>2016 International Seminar, Milano, Italy</a:t>
            </a:r>
          </a:p>
          <a:p>
            <a:pPr algn="ctr"/>
            <a:endParaRPr lang="en-US" b="1" dirty="0" smtClean="0"/>
          </a:p>
          <a:p>
            <a:pPr algn="ctr"/>
            <a:r>
              <a:rPr lang="en-US" sz="1600" dirty="0" smtClean="0"/>
              <a:t>Presented by Christopher M. Lee, PhD., Department Head </a:t>
            </a:r>
            <a:endParaRPr lang="en-US" sz="1600" dirty="0"/>
          </a:p>
          <a:p>
            <a:pPr algn="ctr"/>
            <a:r>
              <a:rPr lang="en-US" sz="1600" dirty="0" smtClean="0"/>
              <a:t>Georgia Institute of Technology</a:t>
            </a:r>
            <a:r>
              <a:rPr lang="en-US" sz="1600" dirty="0"/>
              <a:t> </a:t>
            </a:r>
            <a:endParaRPr lang="en-US" sz="1600" dirty="0" smtClean="0"/>
          </a:p>
          <a:p>
            <a:pPr algn="ctr"/>
            <a:r>
              <a:rPr lang="en-US" sz="1600" dirty="0" smtClean="0"/>
              <a:t>AMAC </a:t>
            </a:r>
            <a:r>
              <a:rPr lang="en-US" sz="1600" dirty="0"/>
              <a:t>Accessibility </a:t>
            </a:r>
            <a:r>
              <a:rPr lang="en-US" sz="1600" dirty="0" smtClean="0"/>
              <a:t>Solutions | Research </a:t>
            </a:r>
            <a:r>
              <a:rPr lang="en-US" sz="1600" dirty="0"/>
              <a:t>Center </a:t>
            </a:r>
            <a:endParaRPr lang="en-US" sz="1600" dirty="0" smtClean="0"/>
          </a:p>
          <a:p>
            <a:endParaRPr lang="en-US" sz="1600" dirty="0"/>
          </a:p>
          <a:p>
            <a:pPr algn="ctr"/>
            <a:r>
              <a:rPr lang="en-US" sz="1400" dirty="0" smtClean="0"/>
              <a:t>@leecm363 </a:t>
            </a:r>
            <a:r>
              <a:rPr lang="en-US" sz="1400" dirty="0"/>
              <a:t>| @AMAC_Tweet | </a:t>
            </a:r>
            <a:r>
              <a:rPr lang="en-US" sz="1400" dirty="0" smtClean="0"/>
              <a:t>amacusg.org | Skype</a:t>
            </a:r>
            <a:r>
              <a:rPr lang="en-US" sz="1400" dirty="0"/>
              <a:t>. christopher1914 </a:t>
            </a:r>
          </a:p>
          <a:p>
            <a:pPr algn="ctr"/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21016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hangingPunct="0"/>
            <a:r>
              <a:rPr lang="en-US" dirty="0">
                <a:ln w="0"/>
                <a:solidFill>
                  <a:schemeClr val="tx1"/>
                </a:solidFill>
                <a:effectLst/>
              </a:rPr>
              <a:t>New Frontiers For </a:t>
            </a:r>
            <a:r>
              <a:rPr lang="en-US" dirty="0" smtClean="0">
                <a:ln w="0"/>
                <a:solidFill>
                  <a:schemeClr val="tx1"/>
                </a:solidFill>
                <a:effectLst/>
              </a:rPr>
              <a:t>Digital Accessibility In </a:t>
            </a:r>
            <a:r>
              <a:rPr lang="en-US" dirty="0">
                <a:ln w="0"/>
                <a:solidFill>
                  <a:schemeClr val="tx1"/>
                </a:solidFill>
                <a:effectLst/>
              </a:rPr>
              <a:t>Academia</a:t>
            </a:r>
            <a:br>
              <a:rPr lang="en-US" dirty="0">
                <a:ln w="0"/>
                <a:solidFill>
                  <a:schemeClr val="tx1"/>
                </a:solidFill>
                <a:effectLst/>
              </a:rPr>
            </a:br>
            <a:endParaRPr lang="en-US" dirty="0">
              <a:ln w="0"/>
              <a:solidFill>
                <a:schemeClr val="tx1"/>
              </a:solidFill>
              <a:effectLst/>
            </a:endParaRPr>
          </a:p>
        </p:txBody>
      </p:sp>
      <p:sp>
        <p:nvSpPr>
          <p:cNvPr id="7475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0824" y="1341438"/>
            <a:ext cx="4473575" cy="474186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0" dirty="0" smtClean="0"/>
              <a:t>Highlight the current and future landscape for digital accessibility.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AMAC Accessibility Solutions and Research Center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R&amp;D Initiatives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O</a:t>
            </a:r>
            <a:r>
              <a:rPr lang="en-US" sz="1800" dirty="0" smtClean="0">
                <a:solidFill>
                  <a:schemeClr val="tx1"/>
                </a:solidFill>
              </a:rPr>
              <a:t>n-line learning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Teaching accessibility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2000" dirty="0">
              <a:solidFill>
                <a:srgbClr val="006699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dirty="0" smtClean="0"/>
              <a:t>Highlight an ICT accessibility </a:t>
            </a:r>
            <a:r>
              <a:rPr lang="en-US" sz="2000" b="0" dirty="0"/>
              <a:t>r</a:t>
            </a:r>
            <a:r>
              <a:rPr lang="en-US" sz="2000" b="0" dirty="0" smtClean="0"/>
              <a:t>esearch initiative. </a:t>
            </a:r>
          </a:p>
          <a:p>
            <a:pPr marL="0" indent="0">
              <a:buNone/>
            </a:pPr>
            <a:endParaRPr lang="en-US" sz="2000" b="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dirty="0" smtClean="0"/>
              <a:t>Provide resources </a:t>
            </a:r>
          </a:p>
        </p:txBody>
      </p:sp>
      <p:pic>
        <p:nvPicPr>
          <p:cNvPr id="4" name="Content Placeholder 3" descr="hands clapping with  aburst of light between them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52600"/>
            <a:ext cx="3794919" cy="3531989"/>
          </a:xfrm>
        </p:spPr>
      </p:pic>
    </p:spTree>
    <p:extLst>
      <p:ext uri="{BB962C8B-B14F-4D97-AF65-F5344CB8AC3E}">
        <p14:creationId xmlns:p14="http://schemas.microsoft.com/office/powerpoint/2010/main" val="148160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Convention on the Rights of Persons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</a:t>
            </a:r>
            <a:r>
              <a:rPr lang="en-US" sz="24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Disabilities (CRPD) 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990600"/>
            <a:ext cx="6096000" cy="5867400"/>
          </a:xfrm>
        </p:spPr>
        <p:txBody>
          <a:bodyPr/>
          <a:lstStyle/>
          <a:p>
            <a:pPr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/>
              <a:t>CRPD</a:t>
            </a:r>
            <a:endParaRPr lang="en-US" sz="1600" b="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schemeClr val="tx1"/>
                </a:solidFill>
              </a:rPr>
              <a:t>P</a:t>
            </a:r>
            <a:r>
              <a:rPr lang="en-US" sz="1400" dirty="0" smtClean="0">
                <a:solidFill>
                  <a:schemeClr val="tx1"/>
                </a:solidFill>
              </a:rPr>
              <a:t>rotect </a:t>
            </a:r>
            <a:r>
              <a:rPr lang="en-US" sz="1400" dirty="0">
                <a:solidFill>
                  <a:schemeClr val="tx1"/>
                </a:solidFill>
              </a:rPr>
              <a:t>the rights and dignity of persons with </a:t>
            </a:r>
            <a:r>
              <a:rPr lang="en-US" sz="1400" dirty="0" smtClean="0">
                <a:solidFill>
                  <a:schemeClr val="tx1"/>
                </a:solidFill>
              </a:rPr>
              <a:t>disabilities.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400" b="0" dirty="0" smtClean="0">
                <a:solidFill>
                  <a:schemeClr val="tx1"/>
                </a:solidFill>
              </a:rPr>
              <a:t>Adopted </a:t>
            </a:r>
            <a:r>
              <a:rPr lang="en-US" sz="1400" b="0" dirty="0">
                <a:solidFill>
                  <a:schemeClr val="tx1"/>
                </a:solidFill>
              </a:rPr>
              <a:t>by the United Nations General Assembly </a:t>
            </a:r>
            <a:r>
              <a:rPr lang="en-US" sz="1400" b="0" dirty="0" smtClean="0">
                <a:solidFill>
                  <a:schemeClr val="tx1"/>
                </a:solidFill>
              </a:rPr>
              <a:t>December, 2006 </a:t>
            </a:r>
            <a:r>
              <a:rPr lang="en-US" sz="1400" b="0" dirty="0">
                <a:solidFill>
                  <a:schemeClr val="tx1"/>
                </a:solidFill>
              </a:rPr>
              <a:t>as the 8</a:t>
            </a:r>
            <a:r>
              <a:rPr lang="en-US" sz="1400" b="0" baseline="30000" dirty="0">
                <a:solidFill>
                  <a:schemeClr val="tx1"/>
                </a:solidFill>
              </a:rPr>
              <a:t>th</a:t>
            </a:r>
            <a:r>
              <a:rPr lang="en-US" sz="1400" b="0" dirty="0">
                <a:solidFill>
                  <a:schemeClr val="tx1"/>
                </a:solidFill>
              </a:rPr>
              <a:t> Human Rights </a:t>
            </a:r>
            <a:r>
              <a:rPr lang="en-US" sz="1400" b="0" dirty="0" smtClean="0">
                <a:solidFill>
                  <a:schemeClr val="tx1"/>
                </a:solidFill>
              </a:rPr>
              <a:t>Treaty.</a:t>
            </a: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158 countries have signed and 147 ratified it as of August 2014. </a:t>
            </a:r>
            <a:endParaRPr lang="en-US" sz="1400" b="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en-US" sz="1400" b="0" dirty="0" smtClean="0">
                <a:solidFill>
                  <a:schemeClr val="tx1"/>
                </a:solidFill>
              </a:rPr>
              <a:t>Defines </a:t>
            </a:r>
            <a:r>
              <a:rPr lang="en-US" sz="1400" b="0" dirty="0">
                <a:solidFill>
                  <a:schemeClr val="tx1"/>
                </a:solidFill>
              </a:rPr>
              <a:t>far reaching accessibility obligations for all areas of ICTs impacting 147+ States </a:t>
            </a:r>
            <a:r>
              <a:rPr lang="en-US" sz="1400" b="0" dirty="0" smtClean="0">
                <a:solidFill>
                  <a:schemeClr val="tx1"/>
                </a:solidFill>
              </a:rPr>
              <a:t>Parties (80% of the global populations).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1400" b="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dirty="0" smtClean="0"/>
              <a:t>Model </a:t>
            </a:r>
            <a:r>
              <a:rPr lang="en-US" sz="1600" dirty="0"/>
              <a:t>Policy for Inclusive ICT’s IN Education for Person with </a:t>
            </a:r>
            <a:r>
              <a:rPr lang="en-US" sz="1600" dirty="0" smtClean="0"/>
              <a:t>Disabilities 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A framework for policy makers to develop national policies in cooperation with relevant stakeholders.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The Model offers a blueprint and auditing tool to support educational environments.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Based on the work of an international team of experts from all continents. Sponsored by UNESCO, European Agency and G3ict. </a:t>
            </a:r>
          </a:p>
          <a:p>
            <a:pPr lvl="0">
              <a:buFont typeface="Courier New" panose="02070309020205020404" pitchFamily="49" charset="0"/>
              <a:buChar char="o"/>
              <a:defRPr sz="1800" b="0"/>
            </a:pPr>
            <a:endParaRPr lang="en-US" sz="1200" dirty="0"/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en-US" sz="1200" b="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8" name="Content Placeholder 6" descr="Model Policy for Inclusive ICTs in Education for Persons with Disabilities" title="Book Cover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90600"/>
            <a:ext cx="1542927" cy="2154276"/>
          </a:xfrm>
        </p:spPr>
      </p:pic>
      <p:pic>
        <p:nvPicPr>
          <p:cNvPr id="7" name="Picture 6" title="Policy Objective Level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443" y="3429000"/>
            <a:ext cx="2458039" cy="233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8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0825" y="304799"/>
            <a:ext cx="8713788" cy="906463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/>
              </a:rPr>
              <a:t>Universities </a:t>
            </a:r>
            <a:r>
              <a:rPr lang="en-US" sz="2800" dirty="0">
                <a:solidFill>
                  <a:schemeClr val="tx1"/>
                </a:solidFill>
                <a:effectLst/>
              </a:rPr>
              <a:t>ICT Accessibility Challenges 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50824" y="1341438"/>
            <a:ext cx="4625975" cy="4741862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Technology Touch Points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dirty="0" smtClean="0">
                <a:solidFill>
                  <a:schemeClr val="tx1"/>
                </a:solidFill>
              </a:rPr>
              <a:t>Websites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dirty="0" smtClean="0">
                <a:solidFill>
                  <a:schemeClr val="tx1"/>
                </a:solidFill>
              </a:rPr>
              <a:t>Videos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dirty="0" smtClean="0">
                <a:solidFill>
                  <a:schemeClr val="tx1"/>
                </a:solidFill>
              </a:rPr>
              <a:t>Software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dirty="0" smtClean="0">
                <a:solidFill>
                  <a:schemeClr val="tx1"/>
                </a:solidFill>
              </a:rPr>
              <a:t>Electronic kiosks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b="0" dirty="0" smtClean="0">
                <a:solidFill>
                  <a:schemeClr val="tx1"/>
                </a:solidFill>
              </a:rPr>
              <a:t>omputers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0" dirty="0" smtClean="0">
                <a:solidFill>
                  <a:schemeClr val="tx1"/>
                </a:solidFill>
              </a:rPr>
              <a:t>Access to published works</a:t>
            </a:r>
            <a:endParaRPr lang="en-US" b="0" dirty="0">
              <a:solidFill>
                <a:schemeClr val="tx1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2600" dirty="0" smtClean="0"/>
              <a:t>Universal Design for Learning</a:t>
            </a:r>
            <a:endParaRPr lang="en-US" sz="2600" dirty="0"/>
          </a:p>
          <a:p>
            <a:pPr>
              <a:buFont typeface="Courier New" panose="02070309020205020404" pitchFamily="49" charset="0"/>
              <a:buChar char="o"/>
            </a:pPr>
            <a:endParaRPr lang="en-US" sz="2100" b="0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sz="2100" b="0" dirty="0"/>
          </a:p>
          <a:p>
            <a:pPr>
              <a:buFont typeface="Courier New" panose="02070309020205020404" pitchFamily="49" charset="0"/>
              <a:buChar char="o"/>
            </a:pPr>
            <a:endParaRPr lang="en-US" sz="2100" b="0" dirty="0" smtClean="0"/>
          </a:p>
        </p:txBody>
      </p:sp>
      <p:pic>
        <p:nvPicPr>
          <p:cNvPr id="6" name="Picture 2" descr="Image of a keyboard with the F and J keys highlighted with drawn circles around the keys. Image text reads &quot;place index fingers at 'F' and 'J'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085065"/>
            <a:ext cx="3355470" cy="156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of a kiosk being adjusted  for wheelchair accessibility. " title="Adjustable Kiosk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3045043"/>
            <a:ext cx="2373730" cy="177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his image shows an AMAC captioned video" title="Image of a video capti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1162175"/>
            <a:ext cx="2348330" cy="142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4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250825" y="68263"/>
            <a:ext cx="8713788" cy="733752"/>
          </a:xfrm>
        </p:spPr>
        <p:txBody>
          <a:bodyPr/>
          <a:lstStyle/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1200" dirty="0" smtClean="0">
                <a:solidFill>
                  <a:srgbClr val="000000"/>
                </a:solidFill>
                <a:effectLst/>
                <a:ea typeface="+mn-ea"/>
              </a:rPr>
              <a:t>A Centralized Research </a:t>
            </a:r>
            <a:r>
              <a:rPr lang="en-US" sz="2400" kern="1200" dirty="0">
                <a:solidFill>
                  <a:srgbClr val="000000"/>
                </a:solidFill>
                <a:effectLst/>
                <a:ea typeface="+mn-ea"/>
              </a:rPr>
              <a:t>and </a:t>
            </a:r>
            <a:r>
              <a:rPr lang="en-US" sz="2400" kern="1200" dirty="0" smtClean="0">
                <a:solidFill>
                  <a:srgbClr val="000000"/>
                </a:solidFill>
                <a:effectLst/>
                <a:ea typeface="+mn-ea"/>
              </a:rPr>
              <a:t/>
            </a:r>
            <a:br>
              <a:rPr lang="en-US" sz="2400" kern="1200" dirty="0" smtClean="0">
                <a:solidFill>
                  <a:srgbClr val="000000"/>
                </a:solidFill>
                <a:effectLst/>
                <a:ea typeface="+mn-ea"/>
              </a:rPr>
            </a:br>
            <a:r>
              <a:rPr lang="en-US" sz="2400" kern="1200" dirty="0" smtClean="0">
                <a:solidFill>
                  <a:srgbClr val="000000"/>
                </a:solidFill>
                <a:effectLst/>
                <a:ea typeface="+mn-ea"/>
              </a:rPr>
              <a:t>Development</a:t>
            </a:r>
            <a:r>
              <a:rPr lang="en-US" sz="2400" kern="1200" dirty="0">
                <a:solidFill>
                  <a:srgbClr val="000000"/>
                </a:solidFill>
                <a:effectLst/>
                <a:ea typeface="+mn-ea"/>
              </a:rPr>
              <a:t> </a:t>
            </a:r>
            <a:r>
              <a:rPr lang="en-US" sz="2400" kern="1200" dirty="0" smtClean="0">
                <a:solidFill>
                  <a:srgbClr val="000000"/>
                </a:solidFill>
                <a:effectLst/>
                <a:ea typeface="+mn-ea"/>
              </a:rPr>
              <a:t>Training </a:t>
            </a:r>
            <a:r>
              <a:rPr lang="en-US" sz="2400" kern="1200" dirty="0">
                <a:solidFill>
                  <a:srgbClr val="000000"/>
                </a:solidFill>
                <a:effectLst/>
                <a:ea typeface="+mn-ea"/>
              </a:rPr>
              <a:t>Center</a:t>
            </a:r>
            <a:r>
              <a:rPr lang="en-US" sz="2000" kern="1200" dirty="0">
                <a:solidFill>
                  <a:srgbClr val="000000"/>
                </a:solidFill>
                <a:effectLst/>
                <a:ea typeface="+mn-ea"/>
              </a:rPr>
              <a:t/>
            </a:r>
            <a:br>
              <a:rPr lang="en-US" sz="2000" kern="1200" dirty="0">
                <a:solidFill>
                  <a:srgbClr val="000000"/>
                </a:solidFill>
                <a:effectLst/>
                <a:ea typeface="+mn-ea"/>
              </a:rPr>
            </a:b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95600" y="1201135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2,700 Colleges </a:t>
            </a:r>
            <a:endParaRPr lang="en-US" sz="2000" b="1" dirty="0"/>
          </a:p>
        </p:txBody>
      </p:sp>
      <p:cxnSp>
        <p:nvCxnSpPr>
          <p:cNvPr id="3072" name="Straight Arrow Connector 3071" title="Arrow"/>
          <p:cNvCxnSpPr/>
          <p:nvPr/>
        </p:nvCxnSpPr>
        <p:spPr bwMode="auto">
          <a:xfrm>
            <a:off x="5486400" y="1407778"/>
            <a:ext cx="1957908" cy="441455"/>
          </a:xfrm>
          <a:prstGeom prst="bentConnector3">
            <a:avLst>
              <a:gd name="adj1" fmla="val 99622"/>
            </a:avLst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544368" y="1997305"/>
            <a:ext cx="2599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Services/Products</a:t>
            </a:r>
          </a:p>
          <a:p>
            <a:r>
              <a:rPr lang="en-US" dirty="0" smtClean="0"/>
              <a:t>E-text books</a:t>
            </a:r>
          </a:p>
          <a:p>
            <a:r>
              <a:rPr lang="en-US" dirty="0" smtClean="0"/>
              <a:t>Braille</a:t>
            </a:r>
          </a:p>
          <a:p>
            <a:r>
              <a:rPr lang="en-US" dirty="0" smtClean="0"/>
              <a:t>Captioning</a:t>
            </a:r>
          </a:p>
          <a:p>
            <a:r>
              <a:rPr lang="en-US" dirty="0" smtClean="0"/>
              <a:t>AT Evaluations</a:t>
            </a:r>
          </a:p>
          <a:p>
            <a:r>
              <a:rPr lang="en-US" dirty="0" smtClean="0"/>
              <a:t>ICT Instruction</a:t>
            </a:r>
          </a:p>
          <a:p>
            <a:r>
              <a:rPr lang="en-US" dirty="0" smtClean="0"/>
              <a:t>Web Evaluations</a:t>
            </a:r>
          </a:p>
          <a:p>
            <a:r>
              <a:rPr lang="en-US" dirty="0" smtClean="0"/>
              <a:t>Data collection</a:t>
            </a:r>
            <a:endParaRPr lang="en-US" dirty="0"/>
          </a:p>
        </p:txBody>
      </p:sp>
      <p:cxnSp>
        <p:nvCxnSpPr>
          <p:cNvPr id="58" name="Straight Arrow Connector 3071" title="Arrow"/>
          <p:cNvCxnSpPr/>
          <p:nvPr/>
        </p:nvCxnSpPr>
        <p:spPr bwMode="auto">
          <a:xfrm rot="10800000" flipV="1">
            <a:off x="6019800" y="4539427"/>
            <a:ext cx="1424508" cy="362660"/>
          </a:xfrm>
          <a:prstGeom prst="bentConnector3">
            <a:avLst>
              <a:gd name="adj1" fmla="val 520"/>
            </a:avLst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55360" y="4502581"/>
            <a:ext cx="3117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Enterprise Resource Planning Software</a:t>
            </a:r>
            <a:endParaRPr lang="en-US" sz="2000" b="1" dirty="0"/>
          </a:p>
        </p:txBody>
      </p:sp>
      <p:cxnSp>
        <p:nvCxnSpPr>
          <p:cNvPr id="19" name="Straight Arrow Connector 3071" title="Arrow"/>
          <p:cNvCxnSpPr/>
          <p:nvPr/>
        </p:nvCxnSpPr>
        <p:spPr bwMode="auto">
          <a:xfrm rot="10800000">
            <a:off x="767170" y="4502581"/>
            <a:ext cx="1505562" cy="376976"/>
          </a:xfrm>
          <a:prstGeom prst="bentConnector3">
            <a:avLst>
              <a:gd name="adj1" fmla="val 100612"/>
            </a:avLst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98688" y="2409005"/>
            <a:ext cx="1974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Quality Assurance and Evaluations</a:t>
            </a:r>
            <a:endParaRPr lang="en-US" sz="2000" b="1" dirty="0"/>
          </a:p>
        </p:txBody>
      </p:sp>
      <p:cxnSp>
        <p:nvCxnSpPr>
          <p:cNvPr id="52" name="Straight Arrow Connector 3071" title="Arrow"/>
          <p:cNvCxnSpPr/>
          <p:nvPr/>
        </p:nvCxnSpPr>
        <p:spPr bwMode="auto">
          <a:xfrm flipV="1">
            <a:off x="773279" y="1404764"/>
            <a:ext cx="1957908" cy="361912"/>
          </a:xfrm>
          <a:prstGeom prst="bentConnector3">
            <a:avLst>
              <a:gd name="adj1" fmla="val 1351"/>
            </a:avLst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2068" y="5194725"/>
            <a:ext cx="8025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b="1" dirty="0" smtClean="0"/>
              <a:t>Investment</a:t>
            </a:r>
            <a:r>
              <a:rPr lang="en-US" dirty="0" smtClean="0"/>
              <a:t>: Distribute Equal Services | Reduce Costs | Reduce OCR Complaints | Improve Quality of Service | Improve </a:t>
            </a:r>
            <a:r>
              <a:rPr lang="en-US" dirty="0"/>
              <a:t>T</a:t>
            </a:r>
            <a:r>
              <a:rPr lang="en-US" dirty="0" smtClean="0"/>
              <a:t>imeliness</a:t>
            </a:r>
            <a:endParaRPr lang="en-US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2052944" y="1834555"/>
            <a:ext cx="4488111" cy="20861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Results</a:t>
            </a:r>
            <a:endParaRPr lang="en-US" sz="2000" dirty="0" smtClean="0"/>
          </a:p>
          <a:p>
            <a:pPr lvl="1"/>
            <a:r>
              <a:rPr lang="en-US" sz="2000" dirty="0" smtClean="0"/>
              <a:t>Cost Savings</a:t>
            </a:r>
          </a:p>
          <a:p>
            <a:pPr lvl="1"/>
            <a:r>
              <a:rPr lang="en-US" sz="2000" dirty="0" smtClean="0"/>
              <a:t>45% product reuse </a:t>
            </a:r>
            <a:r>
              <a:rPr lang="en-US" sz="2000" dirty="0"/>
              <a:t>r</a:t>
            </a:r>
            <a:r>
              <a:rPr lang="en-US" sz="2000" dirty="0" smtClean="0"/>
              <a:t>ate</a:t>
            </a:r>
          </a:p>
          <a:p>
            <a:pPr lvl="1"/>
            <a:r>
              <a:rPr lang="en-US" sz="2000" dirty="0" smtClean="0"/>
              <a:t>Data – for better decisions</a:t>
            </a:r>
          </a:p>
          <a:p>
            <a:pPr lvl="1"/>
            <a:r>
              <a:rPr lang="en-US" sz="2000" dirty="0" smtClean="0"/>
              <a:t>R&amp;D services and products</a:t>
            </a:r>
            <a:endParaRPr lang="en-US" sz="2000" dirty="0"/>
          </a:p>
        </p:txBody>
      </p:sp>
      <p:pic>
        <p:nvPicPr>
          <p:cNvPr id="2" name="Picture 1" title="AMAC Accessibility Logo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8" y="149683"/>
            <a:ext cx="844312" cy="999786"/>
          </a:xfrm>
          <a:prstGeom prst="rect">
            <a:avLst/>
          </a:prstGeom>
        </p:spPr>
      </p:pic>
      <p:pic>
        <p:nvPicPr>
          <p:cNvPr id="3074" name="Picture 2" descr="USG 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884" y="6118054"/>
            <a:ext cx="727820" cy="69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67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>
          <a:xfrm>
            <a:off x="250824" y="1066800"/>
            <a:ext cx="4737562" cy="5334000"/>
          </a:xfrm>
        </p:spPr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1900" b="0" dirty="0" smtClean="0"/>
              <a:t>Copyright Challenges</a:t>
            </a:r>
            <a:endParaRPr lang="en-US" altLang="en-US" sz="1900" b="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900" b="0" dirty="0" smtClean="0"/>
              <a:t>Lack </a:t>
            </a:r>
            <a:r>
              <a:rPr lang="en-US" altLang="en-US" sz="1900" b="0" dirty="0"/>
              <a:t>of accessible marketplace </a:t>
            </a:r>
            <a:r>
              <a:rPr lang="en-US" altLang="en-US" sz="1900" b="0" dirty="0" smtClean="0"/>
              <a:t>materials.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900" b="0" dirty="0" smtClean="0"/>
              <a:t>Lack of one standard flexible digital format.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900" b="0" dirty="0" smtClean="0"/>
              <a:t>Lack of understanding on accessible course material.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900" b="0" dirty="0" smtClean="0"/>
              <a:t>Lack of LMS integration of accessible course material.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900" b="0" dirty="0" smtClean="0"/>
              <a:t>Lack of post-production conversion low-cost technology.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900" b="0" dirty="0" smtClean="0"/>
              <a:t>Lack of DRM access with assistive technology.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900" b="0" dirty="0" smtClean="0"/>
              <a:t>Lack of accessibility guideline integration.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1900" b="0" dirty="0" err="1" smtClean="0"/>
              <a:t>eXchange</a:t>
            </a:r>
            <a:r>
              <a:rPr lang="en-US" altLang="en-US" sz="1900" b="0" dirty="0" smtClean="0"/>
              <a:t> </a:t>
            </a:r>
            <a:r>
              <a:rPr lang="en-US" altLang="en-US" sz="1900" b="0" dirty="0"/>
              <a:t>(</a:t>
            </a:r>
            <a:r>
              <a:rPr lang="en-US" altLang="en-US" sz="1900" b="0" dirty="0">
                <a:hlinkClick r:id="rId3"/>
              </a:rPr>
              <a:t>ONIX</a:t>
            </a:r>
            <a:r>
              <a:rPr lang="en-US" altLang="en-US" sz="1900" b="0" dirty="0"/>
              <a:t>) accessibility </a:t>
            </a:r>
            <a:r>
              <a:rPr lang="en-US" altLang="en-US" sz="1900" b="0" dirty="0" smtClean="0"/>
              <a:t>metadata.</a:t>
            </a:r>
          </a:p>
          <a:p>
            <a:pPr marL="0" indent="0">
              <a:buNone/>
            </a:pPr>
            <a:endParaRPr lang="en-US" altLang="en-US" sz="1800" b="0" dirty="0" smtClean="0"/>
          </a:p>
          <a:p>
            <a:pPr marL="0" indent="0">
              <a:buNone/>
            </a:pPr>
            <a:endParaRPr lang="en-US" altLang="en-US" sz="2000" b="0" dirty="0"/>
          </a:p>
          <a:p>
            <a:endParaRPr lang="en-US" altLang="en-US" sz="2000" dirty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pic>
        <p:nvPicPr>
          <p:cNvPr id="4" name="Content Placeholder 3" descr="ONIX Code accessibility guidelines for epub3 format" title="Epub3 Accessibility Guidelines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386" y="1447800"/>
            <a:ext cx="3959692" cy="4419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Disability and Inclusive Education </a:t>
            </a:r>
            <a:br>
              <a:rPr lang="en-US" sz="2400" dirty="0">
                <a:solidFill>
                  <a:schemeClr val="tx1"/>
                </a:solidFill>
                <a:effectLst/>
              </a:rPr>
            </a:br>
            <a:r>
              <a:rPr lang="en-US" sz="2400" dirty="0">
                <a:solidFill>
                  <a:schemeClr val="tx1"/>
                </a:solidFill>
                <a:effectLst/>
              </a:rPr>
              <a:t>A</a:t>
            </a:r>
            <a:r>
              <a:rPr lang="en-US" altLang="en-US" sz="2400" dirty="0">
                <a:solidFill>
                  <a:schemeClr val="tx1"/>
                </a:solidFill>
                <a:effectLst/>
              </a:rPr>
              <a:t>ccessible Electronic Materials Global Challenges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917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hangingPunct="0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3600" dirty="0" smtClean="0">
                <a:ln w="0"/>
                <a:solidFill>
                  <a:schemeClr val="tx1"/>
                </a:solidFill>
                <a:effectLst/>
              </a:rPr>
              <a:t>Frontiers </a:t>
            </a:r>
            <a:r>
              <a:rPr lang="en-US" sz="3600" dirty="0">
                <a:ln w="0"/>
                <a:solidFill>
                  <a:schemeClr val="tx1"/>
                </a:solidFill>
                <a:effectLst/>
              </a:rPr>
              <a:t>for </a:t>
            </a:r>
            <a:r>
              <a:rPr lang="en-US" sz="3600" dirty="0" smtClean="0">
                <a:ln w="0"/>
                <a:solidFill>
                  <a:schemeClr val="tx1"/>
                </a:solidFill>
                <a:effectLst/>
              </a:rPr>
              <a:t>Digital Accessibility</a:t>
            </a:r>
            <a:endParaRPr lang="en-US" sz="3600" dirty="0">
              <a:ln w="0"/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600199"/>
            <a:ext cx="6149975" cy="4841387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1600" b="0" dirty="0"/>
              <a:t>C</a:t>
            </a:r>
            <a:r>
              <a:rPr lang="en-US" sz="1600" b="0" dirty="0" smtClean="0"/>
              <a:t>reation </a:t>
            </a:r>
            <a:r>
              <a:rPr lang="en-US" sz="1600" b="0" dirty="0"/>
              <a:t>of a standardized document accessibility profile called the “A11y Label”. </a:t>
            </a:r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The A11y Label is for </a:t>
            </a:r>
            <a:r>
              <a:rPr lang="en-US" sz="1600" b="0" dirty="0"/>
              <a:t>disclosing the specific accessibility features of digital textbooks. </a:t>
            </a:r>
            <a:endParaRPr lang="en-US" sz="1600" b="0" dirty="0" smtClean="0"/>
          </a:p>
          <a:p>
            <a:pPr marL="0" indent="0">
              <a:buNone/>
            </a:pPr>
            <a:endParaRPr lang="en-US" sz="1600" b="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Similar </a:t>
            </a:r>
            <a:r>
              <a:rPr lang="en-US" sz="1600" b="0" dirty="0"/>
              <a:t>to a nutrition label for packaged food, this A11y Label, produced by an application or ‘app,’ will be created from </a:t>
            </a:r>
            <a:r>
              <a:rPr lang="en-US" sz="1600" b="0" dirty="0" smtClean="0"/>
              <a:t>ONIX </a:t>
            </a:r>
            <a:r>
              <a:rPr lang="en-US" sz="1600" b="0" dirty="0"/>
              <a:t>international standards used by book publishers and distributors. </a:t>
            </a:r>
            <a:endParaRPr lang="en-US" sz="1600" b="0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600" dirty="0" smtClean="0">
                <a:solidFill>
                  <a:schemeClr val="tx1"/>
                </a:solidFill>
              </a:rPr>
              <a:t>A </a:t>
            </a:r>
            <a:r>
              <a:rPr lang="en-US" sz="1600" b="0" dirty="0" smtClean="0">
                <a:solidFill>
                  <a:schemeClr val="tx1"/>
                </a:solidFill>
              </a:rPr>
              <a:t>checklist </a:t>
            </a:r>
            <a:r>
              <a:rPr lang="en-US" sz="1600" b="0" dirty="0">
                <a:solidFill>
                  <a:schemeClr val="tx1"/>
                </a:solidFill>
              </a:rPr>
              <a:t>of features enabled in the existing Online Information </a:t>
            </a:r>
            <a:r>
              <a:rPr lang="en-US" sz="1600" b="0" dirty="0" err="1" smtClean="0">
                <a:solidFill>
                  <a:schemeClr val="tx1"/>
                </a:solidFill>
              </a:rPr>
              <a:t>eXchange</a:t>
            </a:r>
            <a:r>
              <a:rPr lang="en-US" sz="1600" b="0" dirty="0" smtClean="0">
                <a:solidFill>
                  <a:schemeClr val="tx1"/>
                </a:solidFill>
              </a:rPr>
              <a:t>. 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1600" b="0" dirty="0" smtClean="0"/>
              <a:t>The </a:t>
            </a:r>
            <a:r>
              <a:rPr lang="en-US" sz="1600" b="0" dirty="0"/>
              <a:t>A11y Label will be available on a web portal, and accessible from computers, tablets, and mobile devices. </a:t>
            </a:r>
          </a:p>
          <a:p>
            <a:endParaRPr lang="en-US" dirty="0"/>
          </a:p>
        </p:txBody>
      </p:sp>
      <p:pic>
        <p:nvPicPr>
          <p:cNvPr id="7" name="Content Placeholder 6" title="A11y Facts label screenshot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09204"/>
            <a:ext cx="2334254" cy="4427537"/>
          </a:xfrm>
        </p:spPr>
      </p:pic>
    </p:spTree>
    <p:extLst>
      <p:ext uri="{BB962C8B-B14F-4D97-AF65-F5344CB8AC3E}">
        <p14:creationId xmlns:p14="http://schemas.microsoft.com/office/powerpoint/2010/main" val="997690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</a:rPr>
            </a:br>
            <a:r>
              <a:rPr lang="en-US" sz="2800" dirty="0">
                <a:solidFill>
                  <a:schemeClr val="tx1"/>
                </a:solidFill>
                <a:effectLst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</a:rPr>
            </a:br>
            <a:r>
              <a:rPr lang="en-US" sz="2800" dirty="0" smtClean="0">
                <a:solidFill>
                  <a:schemeClr val="tx1"/>
                </a:solidFill>
                <a:effectLst/>
              </a:rPr>
              <a:t/>
            </a:r>
            <a:br>
              <a:rPr lang="en-US" sz="2800" dirty="0" smtClean="0">
                <a:solidFill>
                  <a:schemeClr val="tx1"/>
                </a:solidFill>
                <a:effectLst/>
              </a:rPr>
            </a:br>
            <a:r>
              <a:rPr lang="en-US" sz="2800" dirty="0">
                <a:solidFill>
                  <a:schemeClr val="tx1"/>
                </a:solidFill>
                <a:effectLst/>
              </a:rPr>
              <a:t/>
            </a:r>
            <a:br>
              <a:rPr lang="en-US" sz="2800" dirty="0">
                <a:solidFill>
                  <a:schemeClr val="tx1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>Inclusive </a:t>
            </a:r>
            <a:br>
              <a:rPr lang="en-US" sz="2400" dirty="0" smtClean="0">
                <a:solidFill>
                  <a:schemeClr val="tx1"/>
                </a:solidFill>
                <a:effectLst/>
              </a:rPr>
            </a:br>
            <a:r>
              <a:rPr lang="en-US" sz="2400" dirty="0" smtClean="0">
                <a:solidFill>
                  <a:schemeClr val="tx1"/>
                </a:solidFill>
                <a:effectLst/>
              </a:rPr>
              <a:t>Education Tools</a:t>
            </a:r>
            <a:r>
              <a:rPr lang="en-US" dirty="0">
                <a:solidFill>
                  <a:schemeClr val="tx1"/>
                </a:solidFill>
                <a:effectLst/>
              </a:rPr>
              <a:t/>
            </a:r>
            <a:br>
              <a:rPr lang="en-US" dirty="0">
                <a:solidFill>
                  <a:schemeClr val="tx1"/>
                </a:solidFill>
                <a:effectLst/>
              </a:rPr>
            </a:br>
            <a:endParaRPr lang="en-US" sz="1800" dirty="0">
              <a:solidFill>
                <a:schemeClr val="tx1"/>
              </a:solidFill>
              <a:effectLst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 smtClean="0"/>
              <a:t>Accessible </a:t>
            </a:r>
            <a:r>
              <a:rPr lang="en-US" sz="2000" dirty="0"/>
              <a:t>Textbook Finder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r>
              <a:rPr lang="en-US" altLang="en-US" sz="2000" b="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altLang="en-US" sz="2000" b="0" dirty="0">
                <a:latin typeface="Arial" pitchFamily="34" charset="0"/>
                <a:cs typeface="Arial" pitchFamily="34" charset="0"/>
              </a:rPr>
              <a:t>AccessText </a:t>
            </a:r>
            <a:r>
              <a:rPr lang="en-US" altLang="en-US" sz="2000" b="0" dirty="0">
                <a:latin typeface="Arial" pitchFamily="34" charset="0"/>
                <a:cs typeface="Arial" pitchFamily="34" charset="0"/>
                <a:hlinkClick r:id="rId3"/>
              </a:rPr>
              <a:t>Accessible Textbook Finder </a:t>
            </a:r>
            <a:r>
              <a:rPr lang="en-US" altLang="en-US" sz="2000" b="0" dirty="0">
                <a:latin typeface="Arial" pitchFamily="34" charset="0"/>
                <a:cs typeface="Arial" pitchFamily="34" charset="0"/>
              </a:rPr>
              <a:t>searches multiple vendors by ISBN or title, and provides the combined results with links to the source</a:t>
            </a:r>
            <a:r>
              <a:rPr lang="en-US" altLang="en-US" sz="2000" b="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000" b="0" dirty="0"/>
          </a:p>
        </p:txBody>
      </p:sp>
      <p:pic>
        <p:nvPicPr>
          <p:cNvPr id="10" name="Picture 9" title="Accesstext Network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33" y="4799366"/>
            <a:ext cx="2948940" cy="655320"/>
          </a:xfrm>
          <a:prstGeom prst="rect">
            <a:avLst/>
          </a:prstGeom>
        </p:spPr>
      </p:pic>
      <p:sp>
        <p:nvSpPr>
          <p:cNvPr id="2" name="Content Placeholder 1" hidden="1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spcAft>
                <a:spcPct val="0"/>
              </a:spcAft>
              <a:buClrTx/>
              <a:buSzTx/>
              <a:buNone/>
            </a:pP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title="Accessible Textbook Finder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835540"/>
            <a:ext cx="4350099" cy="1611290"/>
          </a:xfrm>
          <a:prstGeom prst="rect">
            <a:avLst/>
          </a:prstGeom>
        </p:spPr>
      </p:pic>
      <p:pic>
        <p:nvPicPr>
          <p:cNvPr id="3" name="Picture 2" title="Image of student using laptop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3153402"/>
            <a:ext cx="4280630" cy="197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85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Universities ICT Accessibility Challenge |</a:t>
            </a:r>
            <a:r>
              <a:rPr lang="en-US" dirty="0">
                <a:solidFill>
                  <a:schemeClr val="tx1"/>
                </a:solidFill>
                <a:effectLst/>
              </a:rPr>
              <a:t> </a:t>
            </a:r>
            <a:r>
              <a:rPr lang="en-US" dirty="0" smtClean="0">
                <a:solidFill>
                  <a:schemeClr val="tx1"/>
                </a:solidFill>
                <a:effectLst/>
              </a:rPr>
              <a:t>Research Surveys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kern="1200" dirty="0" err="1" smtClean="0"/>
              <a:t>Qualtrics</a:t>
            </a:r>
            <a:r>
              <a:rPr lang="en-US" kern="1200" dirty="0" smtClean="0"/>
              <a:t> Audit 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0" dirty="0" smtClean="0"/>
              <a:t>Accessibility statement provided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dirty="0" err="1" smtClean="0"/>
              <a:t>Qualtrics</a:t>
            </a:r>
            <a:r>
              <a:rPr lang="en-US" sz="2000" b="0" dirty="0" smtClean="0"/>
              <a:t> rendered unusable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dirty="0" smtClean="0"/>
              <a:t>Very difficult to navigate with JAWS and shortcuts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dirty="0" smtClean="0"/>
              <a:t>Invisible columns which makes them confusing to navigate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dirty="0" smtClean="0"/>
              <a:t>Table and grid are accessible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000" b="0" dirty="0" smtClean="0"/>
              <a:t>Color contrast 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Surveygizmo</a:t>
            </a:r>
            <a:r>
              <a:rPr lang="en-US" dirty="0" smtClean="0"/>
              <a:t> Audit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000" b="0" dirty="0" smtClean="0"/>
              <a:t>Checkboxes</a:t>
            </a:r>
            <a:r>
              <a:rPr lang="en-US" sz="2000" b="0" dirty="0"/>
              <a:t>, combo boxes, headings, radio buttons and edit boxes were all accessible via a screen </a:t>
            </a:r>
            <a:r>
              <a:rPr lang="en-US" sz="2000" b="0" dirty="0" smtClean="0"/>
              <a:t>reader</a:t>
            </a:r>
          </a:p>
        </p:txBody>
      </p:sp>
      <p:pic>
        <p:nvPicPr>
          <p:cNvPr id="9" name="Picture 8" title="Survey Gizmo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810001"/>
            <a:ext cx="2609823" cy="639762"/>
          </a:xfrm>
          <a:prstGeom prst="rect">
            <a:avLst/>
          </a:prstGeom>
        </p:spPr>
      </p:pic>
      <p:pic>
        <p:nvPicPr>
          <p:cNvPr id="13" name="Picture 12" title="Qualtrics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980517"/>
            <a:ext cx="1860510" cy="82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3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3ict Power Point Template 2014">
  <a:themeElements>
    <a:clrScheme name="1_ITU-e 5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006699"/>
      </a:accent1>
      <a:accent2>
        <a:srgbClr val="006699"/>
      </a:accent2>
      <a:accent3>
        <a:srgbClr val="FFFFFF"/>
      </a:accent3>
      <a:accent4>
        <a:srgbClr val="000000"/>
      </a:accent4>
      <a:accent5>
        <a:srgbClr val="AAB8CA"/>
      </a:accent5>
      <a:accent6>
        <a:srgbClr val="005C8A"/>
      </a:accent6>
      <a:hlink>
        <a:srgbClr val="006699"/>
      </a:hlink>
      <a:folHlink>
        <a:srgbClr val="5F5F5F"/>
      </a:folHlink>
    </a:clrScheme>
    <a:fontScheme name="1_ITU-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4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006699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B92D00"/>
        </a:accent6>
        <a:hlink>
          <a:srgbClr val="FF99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U-e 5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006699"/>
        </a:accent1>
        <a:accent2>
          <a:srgbClr val="006699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005C8A"/>
        </a:accent6>
        <a:hlink>
          <a:srgbClr val="006699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11687</TotalTime>
  <Words>944</Words>
  <Application>Microsoft Macintosh PowerPoint</Application>
  <PresentationFormat>On-screen Show (4:3)</PresentationFormat>
  <Paragraphs>173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G3ict Power Point Template 2014</vt:lpstr>
      <vt:lpstr>PowerPoint Presentation</vt:lpstr>
      <vt:lpstr>New Frontiers For Digital Accessibility In Academia </vt:lpstr>
      <vt:lpstr>Convention on the Rights of Persons  with Disabilities (CRPD) </vt:lpstr>
      <vt:lpstr>Universities ICT Accessibility Challenges  </vt:lpstr>
      <vt:lpstr>A Centralized Research and  Development Training Center </vt:lpstr>
      <vt:lpstr>Disability and Inclusive Education  Accessible Electronic Materials Global Challenges </vt:lpstr>
      <vt:lpstr> Frontiers for Digital Accessibility</vt:lpstr>
      <vt:lpstr>    Inclusive  Education Tools </vt:lpstr>
      <vt:lpstr>Universities ICT Accessibility Challenge | Research Surveys </vt:lpstr>
      <vt:lpstr>Universities ICT Accessibility Challenges  Massive Online Course (MOOC)</vt:lpstr>
      <vt:lpstr>Universities ICT Accessibility Challenges |Procurement </vt:lpstr>
      <vt:lpstr>Teaching Accessibility </vt:lpstr>
      <vt:lpstr>The 2016 Post-Secondary  ICT Accessibility Research Initiative </vt:lpstr>
      <vt:lpstr> Presentation 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</dc:creator>
  <cp:lastModifiedBy>R T</cp:lastModifiedBy>
  <cp:revision>288</cp:revision>
  <cp:lastPrinted>2015-12-06T16:36:30Z</cp:lastPrinted>
  <dcterms:created xsi:type="dcterms:W3CDTF">2014-08-11T11:10:52Z</dcterms:created>
  <dcterms:modified xsi:type="dcterms:W3CDTF">2015-12-18T09:01:08Z</dcterms:modified>
</cp:coreProperties>
</file>