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4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72" r:id="rId3"/>
    <p:sldId id="273" r:id="rId4"/>
    <p:sldId id="274" r:id="rId5"/>
    <p:sldId id="258" r:id="rId6"/>
    <p:sldId id="271" r:id="rId7"/>
    <p:sldId id="262" r:id="rId8"/>
    <p:sldId id="264" r:id="rId9"/>
    <p:sldId id="265" r:id="rId10"/>
    <p:sldId id="270" r:id="rId11"/>
    <p:sldId id="275" r:id="rId12"/>
    <p:sldId id="276" r:id="rId13"/>
  </p:sldIdLst>
  <p:sldSz cx="10680700" cy="7569200"/>
  <p:notesSz cx="6797675" cy="9926638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AB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288" y="-112"/>
      </p:cViewPr>
      <p:guideLst>
        <p:guide orient="horz" pos="2384"/>
        <p:guide pos="336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58322" cy="499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3796" tIns="41898" rIns="83796" bIns="41898" numCol="1" anchor="t" anchorCtr="0" compatLnSpc="1">
            <a:prstTxWarp prst="textNoShape">
              <a:avLst/>
            </a:prstTxWarp>
          </a:bodyPr>
          <a:lstStyle>
            <a:lvl1pPr>
              <a:defRPr sz="1100"/>
            </a:lvl1pPr>
          </a:lstStyle>
          <a:p>
            <a:endParaRPr lang="en-US"/>
          </a:p>
        </p:txBody>
      </p:sp>
      <p:sp>
        <p:nvSpPr>
          <p:cNvPr id="12291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3831271" y="1"/>
            <a:ext cx="2958322" cy="499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3796" tIns="41898" rIns="83796" bIns="41898" numCol="1" anchor="t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fld id="{0B7A3679-6613-429D-B0DC-7FE6D9F40E4A}" type="datetime1">
              <a:rPr lang="en-US"/>
              <a:pPr/>
              <a:t>27/05/15</a:t>
            </a:fld>
            <a:endParaRPr lang="en-US"/>
          </a:p>
        </p:txBody>
      </p:sp>
      <p:sp>
        <p:nvSpPr>
          <p:cNvPr id="12292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15963" y="700088"/>
            <a:ext cx="5357812" cy="37973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2293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1445" y="4696831"/>
            <a:ext cx="4946703" cy="44969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3796" tIns="41898" rIns="83796" bIns="4189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294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93665"/>
            <a:ext cx="2958322" cy="499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3796" tIns="41898" rIns="83796" bIns="41898" numCol="1" anchor="b" anchorCtr="0" compatLnSpc="1">
            <a:prstTxWarp prst="textNoShape">
              <a:avLst/>
            </a:prstTxWarp>
          </a:bodyPr>
          <a:lstStyle>
            <a:lvl1pPr>
              <a:defRPr sz="1100"/>
            </a:lvl1pPr>
          </a:lstStyle>
          <a:p>
            <a:endParaRPr lang="en-US"/>
          </a:p>
        </p:txBody>
      </p:sp>
      <p:sp>
        <p:nvSpPr>
          <p:cNvPr id="12295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31271" y="9393665"/>
            <a:ext cx="2958322" cy="499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3796" tIns="41898" rIns="83796" bIns="41898" numCol="1" anchor="b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fld id="{AC4F9589-203E-4694-8CF1-96FF51B01B3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534519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charset="0"/>
        <a:ea typeface="ＭＳ Ｐゴシック" charset="-128"/>
        <a:cs typeface="+mn-cs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charset="0"/>
        <a:ea typeface="ＭＳ Ｐゴシック" charset="-128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charset="0"/>
        <a:ea typeface="ＭＳ Ｐゴシック" charset="-128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charset="0"/>
        <a:ea typeface="ＭＳ Ｐゴシック" charset="-128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4F9589-203E-4694-8CF1-96FF51B01B3A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80628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4F9589-203E-4694-8CF1-96FF51B01B3A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35303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4F9589-203E-4694-8CF1-96FF51B01B3A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620914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4F9589-203E-4694-8CF1-96FF51B01B3A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620914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1909" y="2346452"/>
            <a:ext cx="9088311" cy="1589532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3819" y="4238752"/>
            <a:ext cx="7484491" cy="1892300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1D0B6958-B762-4584-9988-55A64427976B}" type="datetimeFigureOut">
              <a:rPr lang="en-US"/>
              <a:pPr/>
              <a:t>27/05/15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0DCD40-9AC4-4E82-9EA2-A433325247D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02088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23EB7C3B-18F2-444E-8E2A-7D93D0928440}" type="datetimeFigureOut">
              <a:rPr lang="en-US"/>
              <a:pPr/>
              <a:t>27/05/15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E62C06-5C55-4990-8429-9223A5C185A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90117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06" y="1740916"/>
            <a:ext cx="4651076" cy="4995672"/>
          </a:xfrm>
          <a:prstGeom prst="rect">
            <a:avLst/>
          </a:prstGeom>
        </p:spPr>
        <p:txBody>
          <a:bodyPr>
            <a:noAutofit/>
          </a:bodyPr>
          <a:lstStyle/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6447" y="1740916"/>
            <a:ext cx="4651076" cy="4995672"/>
          </a:xfrm>
          <a:prstGeom prst="rect">
            <a:avLst/>
          </a:prstGeom>
        </p:spPr>
        <p:txBody>
          <a:bodyPr>
            <a:noAutofit/>
          </a:bodyPr>
          <a:lstStyle/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89467ACC-21BA-487C-B7F2-5DFA43D64601}" type="datetimeFigureOut">
              <a:rPr lang="en-US"/>
              <a:pPr/>
              <a:t>27/05/15</a:t>
            </a:fld>
            <a:endParaRPr lang="en-US"/>
          </a:p>
        </p:txBody>
      </p:sp>
      <p:sp>
        <p:nvSpPr>
          <p:cNvPr id="7" name="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3692D5-60C1-41AA-8339-2F77DD451AC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18617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955F6E56-31A8-4633-8493-8A76CDC22802}" type="datetimeFigureOut">
              <a:rPr lang="en-US"/>
              <a:pPr/>
              <a:t>27/05/15</a:t>
            </a:fld>
            <a:endParaRPr lang="en-US"/>
          </a:p>
        </p:txBody>
      </p:sp>
      <p:sp>
        <p:nvSpPr>
          <p:cNvPr id="5" name="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489170-CD6B-4EBA-99F4-DDFE3E7A1DE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51286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k object 16"/>
          <p:cNvSpPr/>
          <p:nvPr/>
        </p:nvSpPr>
        <p:spPr>
          <a:xfrm>
            <a:off x="0" y="0"/>
            <a:ext cx="10691813" cy="7546975"/>
          </a:xfrm>
          <a:custGeom>
            <a:avLst/>
            <a:gdLst/>
            <a:ahLst/>
            <a:cxnLst/>
            <a:rect l="l" t="t" r="r" b="b"/>
            <a:pathLst>
              <a:path w="10691997" h="7547295">
                <a:moveTo>
                  <a:pt x="8160137" y="0"/>
                </a:moveTo>
                <a:lnTo>
                  <a:pt x="0" y="0"/>
                </a:lnTo>
                <a:lnTo>
                  <a:pt x="0" y="7547295"/>
                </a:lnTo>
                <a:lnTo>
                  <a:pt x="10691997" y="7547295"/>
                </a:lnTo>
                <a:lnTo>
                  <a:pt x="10691997" y="2724355"/>
                </a:lnTo>
                <a:lnTo>
                  <a:pt x="10686739" y="2592733"/>
                </a:lnTo>
                <a:lnTo>
                  <a:pt x="10661473" y="2364244"/>
                </a:lnTo>
                <a:lnTo>
                  <a:pt x="10618517" y="2142118"/>
                </a:lnTo>
                <a:lnTo>
                  <a:pt x="10558643" y="1927022"/>
                </a:lnTo>
                <a:lnTo>
                  <a:pt x="10482618" y="1719625"/>
                </a:lnTo>
                <a:lnTo>
                  <a:pt x="10391213" y="1520597"/>
                </a:lnTo>
                <a:lnTo>
                  <a:pt x="10285197" y="1330606"/>
                </a:lnTo>
                <a:lnTo>
                  <a:pt x="10165339" y="1150321"/>
                </a:lnTo>
                <a:lnTo>
                  <a:pt x="10032409" y="980411"/>
                </a:lnTo>
                <a:lnTo>
                  <a:pt x="9887175" y="821546"/>
                </a:lnTo>
                <a:lnTo>
                  <a:pt x="9730409" y="674393"/>
                </a:lnTo>
                <a:lnTo>
                  <a:pt x="9562878" y="539622"/>
                </a:lnTo>
                <a:lnTo>
                  <a:pt x="9385353" y="417902"/>
                </a:lnTo>
                <a:lnTo>
                  <a:pt x="9198602" y="309901"/>
                </a:lnTo>
                <a:lnTo>
                  <a:pt x="9003395" y="216289"/>
                </a:lnTo>
                <a:lnTo>
                  <a:pt x="8800502" y="137735"/>
                </a:lnTo>
                <a:lnTo>
                  <a:pt x="8590692" y="74907"/>
                </a:lnTo>
                <a:lnTo>
                  <a:pt x="8374734" y="28474"/>
                </a:lnTo>
                <a:lnTo>
                  <a:pt x="8160137" y="0"/>
                </a:lnTo>
                <a:close/>
              </a:path>
            </a:pathLst>
          </a:custGeom>
          <a:solidFill>
            <a:srgbClr val="0085C7"/>
          </a:solidFill>
        </p:spPr>
        <p:txBody>
          <a:bodyPr lIns="0" tIns="0" rIns="0" bIns="0"/>
          <a:lstStyle/>
          <a:p>
            <a:endParaRPr lang="en-US">
              <a:latin typeface="Calibri" charset="0"/>
            </a:endParaRPr>
          </a:p>
        </p:txBody>
      </p:sp>
      <p:sp>
        <p:nvSpPr>
          <p:cNvPr id="3" name="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39CDE50E-2508-4429-B0E0-943C899BEDA5}" type="datetimeFigureOut">
              <a:rPr lang="en-US"/>
              <a:pPr/>
              <a:t>27/05/15</a:t>
            </a:fld>
            <a:endParaRPr lang="en-US"/>
          </a:p>
        </p:txBody>
      </p:sp>
      <p:sp>
        <p:nvSpPr>
          <p:cNvPr id="5" name="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C08562-23EC-44CD-A206-8C5599DCF9B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91231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5430838"/>
            <a:ext cx="2041525" cy="2120900"/>
          </a:xfrm>
          <a:custGeom>
            <a:avLst/>
            <a:gdLst/>
            <a:ahLst/>
            <a:cxnLst/>
            <a:rect l="l" t="t" r="r" b="b"/>
            <a:pathLst>
              <a:path w="2042077" h="2119892">
                <a:moveTo>
                  <a:pt x="0" y="0"/>
                </a:moveTo>
                <a:lnTo>
                  <a:pt x="0" y="450746"/>
                </a:lnTo>
                <a:lnTo>
                  <a:pt x="1607911" y="2119892"/>
                </a:lnTo>
                <a:lnTo>
                  <a:pt x="2042077" y="2119892"/>
                </a:lnTo>
                <a:lnTo>
                  <a:pt x="0" y="0"/>
                </a:lnTo>
                <a:close/>
              </a:path>
            </a:pathLst>
          </a:custGeom>
          <a:solidFill>
            <a:srgbClr val="F7062F"/>
          </a:solidFill>
        </p:spPr>
        <p:txBody>
          <a:bodyPr lIns="0" tIns="0" rIns="0" bIns="0"/>
          <a:lstStyle/>
          <a:p>
            <a:endParaRPr lang="en-US">
              <a:latin typeface="Calibri" charset="0"/>
            </a:endParaRPr>
          </a:p>
        </p:txBody>
      </p:sp>
      <p:sp>
        <p:nvSpPr>
          <p:cNvPr id="17" name="bk object 17"/>
          <p:cNvSpPr/>
          <p:nvPr/>
        </p:nvSpPr>
        <p:spPr>
          <a:xfrm>
            <a:off x="0" y="6332538"/>
            <a:ext cx="1174750" cy="1219200"/>
          </a:xfrm>
          <a:custGeom>
            <a:avLst/>
            <a:gdLst/>
            <a:ahLst/>
            <a:cxnLst/>
            <a:rect l="l" t="t" r="r" b="b"/>
            <a:pathLst>
              <a:path w="1174143" h="1218773">
                <a:moveTo>
                  <a:pt x="0" y="416823"/>
                </a:moveTo>
                <a:lnTo>
                  <a:pt x="772549" y="1218773"/>
                </a:lnTo>
                <a:lnTo>
                  <a:pt x="1174143" y="1218773"/>
                </a:lnTo>
                <a:lnTo>
                  <a:pt x="0" y="0"/>
                </a:lnTo>
                <a:lnTo>
                  <a:pt x="0" y="416823"/>
                </a:lnTo>
              </a:path>
            </a:pathLst>
          </a:custGeom>
          <a:solidFill>
            <a:srgbClr val="F7062F"/>
          </a:solidFill>
        </p:spPr>
        <p:txBody>
          <a:bodyPr lIns="0" tIns="0" rIns="0" bIns="0"/>
          <a:lstStyle/>
          <a:p>
            <a:endParaRPr lang="en-US">
              <a:latin typeface="Calibri" charset="0"/>
            </a:endParaRPr>
          </a:p>
        </p:txBody>
      </p:sp>
      <p:sp>
        <p:nvSpPr>
          <p:cNvPr id="18" name="bk object 18"/>
          <p:cNvSpPr/>
          <p:nvPr/>
        </p:nvSpPr>
        <p:spPr>
          <a:xfrm>
            <a:off x="0" y="7200900"/>
            <a:ext cx="336550" cy="350838"/>
          </a:xfrm>
          <a:custGeom>
            <a:avLst/>
            <a:gdLst/>
            <a:ahLst/>
            <a:cxnLst/>
            <a:rect l="l" t="t" r="r" b="b"/>
            <a:pathLst>
              <a:path w="337205" h="350607">
                <a:moveTo>
                  <a:pt x="0" y="0"/>
                </a:moveTo>
                <a:lnTo>
                  <a:pt x="0" y="350607"/>
                </a:lnTo>
                <a:lnTo>
                  <a:pt x="337205" y="350607"/>
                </a:lnTo>
                <a:lnTo>
                  <a:pt x="0" y="0"/>
                </a:lnTo>
                <a:close/>
              </a:path>
            </a:pathLst>
          </a:custGeom>
          <a:solidFill>
            <a:srgbClr val="F7062F"/>
          </a:solidFill>
        </p:spPr>
        <p:txBody>
          <a:bodyPr lIns="0" tIns="0" rIns="0" bIns="0"/>
          <a:lstStyle/>
          <a:p>
            <a:endParaRPr lang="en-US">
              <a:latin typeface="Calibri" charset="0"/>
            </a:endParaRPr>
          </a:p>
        </p:txBody>
      </p:sp>
      <p:sp>
        <p:nvSpPr>
          <p:cNvPr id="1029" name="Holder 2"/>
          <p:cNvSpPr>
            <a:spLocks noGrp="1"/>
          </p:cNvSpPr>
          <p:nvPr>
            <p:ph type="title"/>
          </p:nvPr>
        </p:nvSpPr>
        <p:spPr bwMode="auto">
          <a:xfrm>
            <a:off x="1125538" y="1397000"/>
            <a:ext cx="8440737" cy="557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0" name="Holder 3"/>
          <p:cNvSpPr>
            <a:spLocks noGrp="1"/>
          </p:cNvSpPr>
          <p:nvPr>
            <p:ph type="body" idx="1"/>
          </p:nvPr>
        </p:nvSpPr>
        <p:spPr bwMode="auto">
          <a:xfrm>
            <a:off x="534988" y="1741488"/>
            <a:ext cx="9621837" cy="4995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35375" y="7038975"/>
            <a:ext cx="3421063" cy="379413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>
            <a:lvl1pPr algn="ctr">
              <a:defRPr>
                <a:solidFill>
                  <a:srgbClr val="898989"/>
                </a:solidFill>
                <a:latin typeface="Calibri" charset="0"/>
              </a:defRPr>
            </a:lvl1pPr>
          </a:lstStyle>
          <a:p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988" y="7038975"/>
            <a:ext cx="2459037" cy="379413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>
            <a:lvl1pPr>
              <a:defRPr>
                <a:solidFill>
                  <a:srgbClr val="898989"/>
                </a:solidFill>
                <a:latin typeface="Calibri" charset="0"/>
              </a:defRPr>
            </a:lvl1pPr>
          </a:lstStyle>
          <a:p>
            <a:fld id="{26AFE636-C567-46E5-8914-FFFEE23E395E}" type="datetimeFigureOut">
              <a:rPr lang="en-US"/>
              <a:pPr/>
              <a:t>27/05/15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97788" y="7038975"/>
            <a:ext cx="2459037" cy="379413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>
            <a:lvl1pPr algn="r">
              <a:defRPr>
                <a:solidFill>
                  <a:srgbClr val="898989"/>
                </a:solidFill>
                <a:latin typeface="Calibri" charset="0"/>
              </a:defRPr>
            </a:lvl1pPr>
          </a:lstStyle>
          <a:p>
            <a:fld id="{75B88EA3-690A-4685-9A78-50C6B312610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2" r:id="rId2"/>
    <p:sldLayoutId id="2147483651" r:id="rId3"/>
    <p:sldLayoutId id="2147483650" r:id="rId4"/>
    <p:sldLayoutId id="2147483654" r:id="rId5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Arial" charset="0"/>
          <a:ea typeface="ＭＳ Ｐゴシック" charset="-128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charset="0"/>
          <a:ea typeface="ＭＳ Ｐゴシック" charset="-128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charset="0"/>
          <a:ea typeface="ＭＳ Ｐゴシック" charset="-128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  <a:ea typeface="ＭＳ Ｐゴシック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  <a:ea typeface="ＭＳ Ｐゴシック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  <a:ea typeface="ＭＳ Ｐゴシック" charset="-128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  <a:ea typeface="ＭＳ Ｐゴシック" charset="-128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  <a:ea typeface="ＭＳ Ｐゴシック" charset="-128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  <a:ea typeface="ＭＳ Ｐゴシック" charset="-128"/>
        </a:defRPr>
      </a:lvl9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alejandro.moledo@edf-feph.org" TargetMode="External"/><Relationship Id="rId4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eur-lex.europa.eu/legal-content/EN/ALL/?uri=CELEX:52010DC0245R(01)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ec.europa.eu/priorities/digital-single-market/docs/dsm-communication_en.pdf" TargetMode="External"/><Relationship Id="rId3" Type="http://schemas.openxmlformats.org/officeDocument/2006/relationships/hyperlink" Target="http://cms.horus.be/files/99909/MediaArchive/library/EDF_AGE_AnInclusiveDSM_FINAL.doc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hyperlink" Target="http://ec.europa.eu/digital-agenda/en/news/study-assessing-and-promoting-e-accessibility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hyperlink" Target="http://www.edf-feph.org/Page.asp?docid=34186&amp;langue=EN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hyperlink" Target="http://www.etsi.org/deliver/etsi_en/301500_301599/301549/01.01.01_60/en_301549v010101p.pdf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eur-lex.europa.eu/legal-content/EN/TXT/?uri=celex:32014L0024" TargetMode="External"/><Relationship Id="rId4" Type="http://schemas.openxmlformats.org/officeDocument/2006/relationships/hyperlink" Target="http://www.access-board.gov/guidelines-and-standards/communications-and-it/about-the-ict-refresh/proposed-rule" TargetMode="External"/><Relationship Id="rId5" Type="http://schemas.openxmlformats.org/officeDocument/2006/relationships/hyperlink" Target="http://cms.horus.be/files/99909/MediaArchive/library/EDFltoolkitEN301549_FINAL.doc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85824" y="5278438"/>
            <a:ext cx="9794876" cy="482600"/>
          </a:xfrm>
          <a:prstGeom prst="rect">
            <a:avLst/>
          </a:prstGeom>
        </p:spPr>
        <p:txBody>
          <a:bodyPr lIns="0" tIns="0" rIns="0" bIns="0"/>
          <a:lstStyle>
            <a:lvl1pPr marL="12700"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>
              <a:lnSpc>
                <a:spcPts val="3800"/>
              </a:lnSpc>
            </a:pPr>
            <a:r>
              <a:rPr lang="en-US" sz="4000" b="1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EU approach to e-Accessibility</a:t>
            </a:r>
            <a:endParaRPr lang="en-US" sz="4000" dirty="0">
              <a:latin typeface="Arial" charset="0"/>
              <a:cs typeface="Arial" charset="0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00113" y="5684838"/>
            <a:ext cx="8894762" cy="641350"/>
          </a:xfrm>
          <a:prstGeom prst="rect">
            <a:avLst/>
          </a:prstGeom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r>
              <a:rPr lang="en-US" sz="1200" dirty="0">
                <a:solidFill>
                  <a:srgbClr val="FFFFFF"/>
                </a:solidFill>
                <a:latin typeface="Arial" charset="0"/>
                <a:cs typeface="Arial" charset="0"/>
              </a:rPr>
              <a:t>.............................................................................................................................................................................................................</a:t>
            </a:r>
            <a:endParaRPr lang="en-US" sz="1200" dirty="0">
              <a:latin typeface="Arial" charset="0"/>
              <a:cs typeface="Arial" charset="0"/>
            </a:endParaRPr>
          </a:p>
          <a:p>
            <a:pPr>
              <a:lnSpc>
                <a:spcPts val="700"/>
              </a:lnSpc>
            </a:pPr>
            <a:endParaRPr lang="en-US" sz="700" dirty="0"/>
          </a:p>
          <a:p>
            <a:pPr>
              <a:lnSpc>
                <a:spcPts val="2850"/>
              </a:lnSpc>
            </a:pPr>
            <a:r>
              <a:rPr lang="en-US" sz="2000" b="1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Alejandro Moledo</a:t>
            </a:r>
            <a:r>
              <a:rPr lang="en-US" sz="2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, EDF New Technologies and Innovation officer</a:t>
            </a:r>
          </a:p>
          <a:p>
            <a:pPr>
              <a:lnSpc>
                <a:spcPts val="2850"/>
              </a:lnSpc>
            </a:pPr>
            <a:r>
              <a:rPr lang="en-US" sz="2000" b="1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ICT for Information Accessibility in Learning </a:t>
            </a:r>
            <a:r>
              <a:rPr lang="en-US" sz="2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– 28 May 2015</a:t>
            </a:r>
            <a:endParaRPr lang="en-US" sz="2000" b="1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>
              <a:lnSpc>
                <a:spcPts val="2850"/>
              </a:lnSpc>
            </a:pPr>
            <a:r>
              <a:rPr lang="en-US" sz="2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r</a:t>
            </a:r>
            <a:endParaRPr lang="en-US" sz="2000" dirty="0">
              <a:latin typeface="Arial" charset="0"/>
              <a:cs typeface="Arial" charset="0"/>
            </a:endParaRPr>
          </a:p>
        </p:txBody>
      </p:sp>
      <p:pic>
        <p:nvPicPr>
          <p:cNvPr id="7210" name="Picture 42" descr="EDF_logo_CMJ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1913" y="914400"/>
            <a:ext cx="2986087" cy="3716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814" y="688256"/>
            <a:ext cx="9621837" cy="5544616"/>
          </a:xfrm>
        </p:spPr>
        <p:txBody>
          <a:bodyPr/>
          <a:lstStyle/>
          <a:p>
            <a:pPr marL="0" indent="0">
              <a:buNone/>
            </a:pPr>
            <a:r>
              <a:rPr lang="en-US" b="1" kern="1200" dirty="0" smtClean="0">
                <a:solidFill>
                  <a:srgbClr val="0085C7"/>
                </a:solidFill>
                <a:cs typeface="Arial" charset="0"/>
              </a:rPr>
              <a:t>What else is missing?</a:t>
            </a:r>
          </a:p>
          <a:p>
            <a:pPr>
              <a:buFontTx/>
              <a:buChar char="-"/>
            </a:pPr>
            <a:endParaRPr lang="en-US" dirty="0" smtClean="0"/>
          </a:p>
          <a:p>
            <a:pPr>
              <a:buFontTx/>
              <a:buChar char="-"/>
            </a:pPr>
            <a:r>
              <a:rPr lang="en-US" dirty="0" smtClean="0"/>
              <a:t>European Accessibility Act</a:t>
            </a:r>
          </a:p>
          <a:p>
            <a:pPr>
              <a:buFontTx/>
              <a:buChar char="-"/>
            </a:pPr>
            <a:r>
              <a:rPr lang="en-US" dirty="0" smtClean="0"/>
              <a:t>Horizontal Equal Treatment Directive</a:t>
            </a:r>
          </a:p>
          <a:p>
            <a:pPr>
              <a:buFontTx/>
              <a:buChar char="-"/>
            </a:pPr>
            <a:r>
              <a:rPr lang="en-US" dirty="0" smtClean="0"/>
              <a:t>Opportunities in the DSM list of actions</a:t>
            </a:r>
          </a:p>
          <a:p>
            <a:pPr lvl="1">
              <a:buFontTx/>
              <a:buChar char="-"/>
            </a:pPr>
            <a:r>
              <a:rPr lang="en-US" dirty="0" smtClean="0"/>
              <a:t>Audiovisual </a:t>
            </a:r>
            <a:r>
              <a:rPr lang="en-US" dirty="0"/>
              <a:t>Media Services </a:t>
            </a:r>
            <a:r>
              <a:rPr lang="en-US" dirty="0" smtClean="0"/>
              <a:t>Directive</a:t>
            </a:r>
            <a:endParaRPr lang="en-US" dirty="0"/>
          </a:p>
          <a:p>
            <a:pPr lvl="1">
              <a:buFontTx/>
              <a:buChar char="-"/>
            </a:pPr>
            <a:r>
              <a:rPr lang="en-US" dirty="0" smtClean="0"/>
              <a:t>e-Commerce Directive</a:t>
            </a:r>
          </a:p>
          <a:p>
            <a:pPr lvl="1">
              <a:buFontTx/>
              <a:buChar char="-"/>
            </a:pPr>
            <a:r>
              <a:rPr lang="en-US" dirty="0" smtClean="0"/>
              <a:t>Regulation </a:t>
            </a:r>
            <a:r>
              <a:rPr lang="en-US" dirty="0"/>
              <a:t>on Consumer Protection </a:t>
            </a:r>
            <a:r>
              <a:rPr lang="en-US" dirty="0" smtClean="0"/>
              <a:t>Cooperation</a:t>
            </a:r>
          </a:p>
          <a:p>
            <a:pPr lvl="1">
              <a:buFontTx/>
              <a:buChar char="-"/>
            </a:pPr>
            <a:r>
              <a:rPr lang="en-US" dirty="0" smtClean="0"/>
              <a:t>Universal </a:t>
            </a:r>
            <a:r>
              <a:rPr lang="en-US" dirty="0"/>
              <a:t>Services </a:t>
            </a:r>
            <a:r>
              <a:rPr lang="en-US" dirty="0" smtClean="0"/>
              <a:t>Directive</a:t>
            </a:r>
          </a:p>
          <a:p>
            <a:pPr lvl="1">
              <a:buFontTx/>
              <a:buChar char="-"/>
            </a:pPr>
            <a:r>
              <a:rPr lang="en-US" dirty="0" smtClean="0"/>
              <a:t>e-Government </a:t>
            </a:r>
            <a:r>
              <a:rPr lang="en-US" dirty="0"/>
              <a:t>Action Plan</a:t>
            </a:r>
            <a:endParaRPr lang="en-US" dirty="0" smtClean="0"/>
          </a:p>
          <a:p>
            <a:pPr>
              <a:buFont typeface="Arial" charset="0"/>
              <a:buChar char="•"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3527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19870" y="688256"/>
            <a:ext cx="9117781" cy="6264696"/>
          </a:xfrm>
        </p:spPr>
        <p:txBody>
          <a:bodyPr/>
          <a:lstStyle/>
          <a:p>
            <a:pPr marL="0" indent="0">
              <a:buNone/>
            </a:pPr>
            <a:r>
              <a:rPr lang="en-US" b="1" kern="1200" dirty="0" smtClean="0">
                <a:solidFill>
                  <a:srgbClr val="0085C7"/>
                </a:solidFill>
                <a:cs typeface="Arial" charset="0"/>
              </a:rPr>
              <a:t>Other proposals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sz="2800" dirty="0"/>
              <a:t>Effective mainstreaming of accessibility in </a:t>
            </a:r>
            <a:r>
              <a:rPr lang="en-US" sz="2800" dirty="0" smtClean="0"/>
              <a:t>all </a:t>
            </a:r>
            <a:r>
              <a:rPr lang="en-US" sz="2800" dirty="0"/>
              <a:t>EU legislation and policies and </a:t>
            </a:r>
            <a:r>
              <a:rPr lang="en-US" sz="2800" dirty="0" err="1"/>
              <a:t>organising</a:t>
            </a:r>
            <a:r>
              <a:rPr lang="en-US" sz="2800" dirty="0"/>
              <a:t> training of EU staff is also </a:t>
            </a:r>
            <a:r>
              <a:rPr lang="en-US" sz="2800" dirty="0" smtClean="0"/>
              <a:t>essential</a:t>
            </a:r>
          </a:p>
          <a:p>
            <a:pPr lvl="1"/>
            <a:r>
              <a:rPr lang="en-US" dirty="0" smtClean="0"/>
              <a:t>Public information in alternative formats</a:t>
            </a:r>
          </a:p>
          <a:p>
            <a:r>
              <a:rPr lang="en-US" sz="2800" dirty="0" smtClean="0"/>
              <a:t>Specific </a:t>
            </a:r>
            <a:r>
              <a:rPr lang="en-US" sz="2800" dirty="0"/>
              <a:t>indicators to monitor the implementation of accessibility </a:t>
            </a:r>
            <a:r>
              <a:rPr lang="en-US" sz="2800" dirty="0" smtClean="0"/>
              <a:t>provisions </a:t>
            </a:r>
            <a:r>
              <a:rPr lang="en-US" sz="2800" dirty="0"/>
              <a:t>in EU legislation, in particular under the Structural Funds </a:t>
            </a:r>
            <a:r>
              <a:rPr lang="en-US" sz="2800" dirty="0" smtClean="0"/>
              <a:t>Regulation No 1303/2013</a:t>
            </a:r>
          </a:p>
          <a:p>
            <a:r>
              <a:rPr lang="en-US" sz="2800" dirty="0" smtClean="0"/>
              <a:t>EU web portal on Accessible Public Procurement</a:t>
            </a:r>
          </a:p>
          <a:p>
            <a:r>
              <a:rPr lang="en-US" sz="2800" dirty="0" smtClean="0"/>
              <a:t>Make sure persons with disabilities have equal access and choice to telecom products and services, including 112 emergency services</a:t>
            </a:r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>
              <a:buFont typeface="Arial" charset="0"/>
              <a:buChar char="•"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17542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85825" y="5278438"/>
            <a:ext cx="8921750" cy="482600"/>
          </a:xfrm>
          <a:prstGeom prst="rect">
            <a:avLst/>
          </a:prstGeom>
        </p:spPr>
        <p:txBody>
          <a:bodyPr lIns="0" tIns="0" rIns="0" bIns="0"/>
          <a:lstStyle>
            <a:lvl1pPr marL="12700"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algn="ctr">
              <a:lnSpc>
                <a:spcPts val="3800"/>
              </a:lnSpc>
            </a:pPr>
            <a:r>
              <a:rPr lang="en-US" sz="3200" b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THANK YOU</a:t>
            </a:r>
            <a:endParaRPr lang="en-US" sz="3200" b="1" dirty="0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12813" y="6160864"/>
            <a:ext cx="8894762" cy="641350"/>
          </a:xfrm>
          <a:prstGeom prst="rect">
            <a:avLst/>
          </a:prstGeom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r>
              <a:rPr lang="en-US" sz="1200" dirty="0">
                <a:solidFill>
                  <a:srgbClr val="FFFFFF"/>
                </a:solidFill>
                <a:latin typeface="Arial" charset="0"/>
                <a:cs typeface="Arial" charset="0"/>
              </a:rPr>
              <a:t>.............................................................................................................................................................................................................</a:t>
            </a:r>
            <a:endParaRPr lang="en-US" sz="1200" dirty="0">
              <a:latin typeface="Arial" charset="0"/>
              <a:cs typeface="Arial" charset="0"/>
            </a:endParaRPr>
          </a:p>
          <a:p>
            <a:pPr>
              <a:lnSpc>
                <a:spcPts val="700"/>
              </a:lnSpc>
            </a:pPr>
            <a:endParaRPr lang="en-US" sz="700" dirty="0"/>
          </a:p>
          <a:p>
            <a:pPr>
              <a:lnSpc>
                <a:spcPts val="2850"/>
              </a:lnSpc>
            </a:pPr>
            <a:r>
              <a:rPr lang="en-US" sz="20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For more information please contact EDF Secretariat:</a:t>
            </a:r>
            <a:br>
              <a:rPr lang="en-US" sz="2000" dirty="0" smtClean="0">
                <a:solidFill>
                  <a:schemeClr val="bg1"/>
                </a:solidFill>
                <a:latin typeface="Arial" charset="0"/>
                <a:cs typeface="Arial" charset="0"/>
              </a:rPr>
            </a:br>
            <a:r>
              <a:rPr lang="en-US" sz="20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Alejandro Moledo, EDF New Technologies and Innovation officer</a:t>
            </a:r>
          </a:p>
          <a:p>
            <a:pPr>
              <a:lnSpc>
                <a:spcPts val="2850"/>
              </a:lnSpc>
            </a:pPr>
            <a:r>
              <a:rPr lang="en-US" sz="2000" dirty="0" smtClean="0">
                <a:solidFill>
                  <a:schemeClr val="bg1"/>
                </a:solidFill>
                <a:latin typeface="Arial" charset="0"/>
                <a:cs typeface="Arial" charset="0"/>
                <a:hlinkClick r:id="rId3"/>
              </a:rPr>
              <a:t>alejandro.moledo@edf-feph.org</a:t>
            </a:r>
            <a:r>
              <a:rPr lang="en-US" sz="20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 </a:t>
            </a:r>
            <a:endParaRPr lang="en-US" sz="2000" dirty="0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  <p:pic>
        <p:nvPicPr>
          <p:cNvPr id="7210" name="Picture 42" descr="EDF_logo_CMJN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1913" y="914400"/>
            <a:ext cx="2986087" cy="3716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050404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947862" y="472232"/>
            <a:ext cx="8856984" cy="6192688"/>
          </a:xfrm>
          <a:prstGeom prst="rect">
            <a:avLst/>
          </a:prstGeom>
        </p:spPr>
        <p:txBody>
          <a:bodyPr lIns="0" tIns="0" rIns="0" bIns="0"/>
          <a:lstStyle>
            <a:lvl1pPr marL="12700"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r>
              <a:rPr lang="en-US" sz="3200" b="1" dirty="0" smtClean="0">
                <a:solidFill>
                  <a:srgbClr val="0085C7"/>
                </a:solidFill>
                <a:latin typeface="Arial" charset="0"/>
                <a:cs typeface="Arial" charset="0"/>
              </a:rPr>
              <a:t>About the European Disability Forum</a:t>
            </a:r>
            <a:endParaRPr lang="en-US" sz="3200" dirty="0">
              <a:latin typeface="Arial" charset="0"/>
              <a:cs typeface="Arial" charset="0"/>
            </a:endParaRPr>
          </a:p>
          <a:p>
            <a:pPr>
              <a:lnSpc>
                <a:spcPts val="600"/>
              </a:lnSpc>
              <a:spcBef>
                <a:spcPts val="25"/>
              </a:spcBef>
            </a:pPr>
            <a:endParaRPr lang="en-US" sz="600" dirty="0"/>
          </a:p>
          <a:p>
            <a:endParaRPr lang="en-US" sz="2100" dirty="0" smtClean="0">
              <a:latin typeface="Arial" charset="0"/>
              <a:cs typeface="Arial" charset="0"/>
            </a:endParaRPr>
          </a:p>
          <a:p>
            <a:pPr marL="355600" indent="-342900">
              <a:buFont typeface="Arial" charset="0"/>
              <a:buChar char="•"/>
            </a:pPr>
            <a:r>
              <a:rPr lang="en-US" sz="2400" dirty="0" smtClean="0">
                <a:latin typeface="Arial" charset="0"/>
                <a:cs typeface="Arial" charset="0"/>
              </a:rPr>
              <a:t>Umbrella </a:t>
            </a:r>
            <a:r>
              <a:rPr lang="en-US" sz="2400" dirty="0" err="1" smtClean="0">
                <a:latin typeface="Arial" charset="0"/>
                <a:cs typeface="Arial" charset="0"/>
              </a:rPr>
              <a:t>organisation</a:t>
            </a:r>
            <a:endParaRPr lang="en-US" sz="2400" dirty="0">
              <a:latin typeface="Arial" charset="0"/>
              <a:cs typeface="Arial" charset="0"/>
            </a:endParaRPr>
          </a:p>
          <a:p>
            <a:pPr marL="355600" indent="-342900">
              <a:buFont typeface="Arial" charset="0"/>
              <a:buChar char="•"/>
            </a:pPr>
            <a:endParaRPr lang="en-US" sz="2400" dirty="0" smtClean="0">
              <a:latin typeface="Arial" charset="0"/>
              <a:cs typeface="Arial" charset="0"/>
            </a:endParaRPr>
          </a:p>
          <a:p>
            <a:pPr marL="355600" indent="-342900">
              <a:buFont typeface="Arial" charset="0"/>
              <a:buChar char="•"/>
            </a:pPr>
            <a:r>
              <a:rPr lang="en-US" sz="2400" dirty="0" smtClean="0">
                <a:latin typeface="Arial" charset="0"/>
                <a:cs typeface="Arial" charset="0"/>
              </a:rPr>
              <a:t>80 million Europeans </a:t>
            </a:r>
            <a:r>
              <a:rPr lang="en-US" sz="2400" dirty="0">
                <a:latin typeface="Arial" charset="0"/>
                <a:cs typeface="Arial" charset="0"/>
              </a:rPr>
              <a:t>with disabilities in </a:t>
            </a:r>
            <a:r>
              <a:rPr lang="en-US" sz="2400" dirty="0" smtClean="0">
                <a:latin typeface="Arial" charset="0"/>
                <a:cs typeface="Arial" charset="0"/>
              </a:rPr>
              <a:t>Europe (15% EU population)</a:t>
            </a:r>
            <a:endParaRPr lang="en-US" sz="2400" dirty="0">
              <a:latin typeface="Arial" charset="0"/>
              <a:cs typeface="Arial" charset="0"/>
            </a:endParaRPr>
          </a:p>
          <a:p>
            <a:pPr marL="355600" indent="-342900">
              <a:buFont typeface="Arial" charset="0"/>
              <a:buChar char="•"/>
            </a:pPr>
            <a:endParaRPr lang="en-US" sz="2400" dirty="0" smtClean="0">
              <a:latin typeface="Arial" charset="0"/>
              <a:cs typeface="Arial" charset="0"/>
            </a:endParaRPr>
          </a:p>
          <a:p>
            <a:pPr marL="355600" indent="-342900">
              <a:buFont typeface="Arial" charset="0"/>
              <a:buChar char="•"/>
            </a:pPr>
            <a:r>
              <a:rPr lang="en-US" sz="2400" dirty="0" err="1" smtClean="0">
                <a:latin typeface="Arial" charset="0"/>
                <a:cs typeface="Arial" charset="0"/>
              </a:rPr>
              <a:t>Organisation</a:t>
            </a:r>
            <a:r>
              <a:rPr lang="en-US" sz="2400" dirty="0" smtClean="0">
                <a:latin typeface="Arial" charset="0"/>
                <a:cs typeface="Arial" charset="0"/>
              </a:rPr>
              <a:t> </a:t>
            </a:r>
            <a:r>
              <a:rPr lang="en-US" sz="2400" dirty="0">
                <a:latin typeface="Arial" charset="0"/>
                <a:cs typeface="Arial" charset="0"/>
              </a:rPr>
              <a:t>OF persons with </a:t>
            </a:r>
            <a:r>
              <a:rPr lang="en-US" sz="2400" dirty="0" smtClean="0">
                <a:latin typeface="Arial" charset="0"/>
                <a:cs typeface="Arial" charset="0"/>
              </a:rPr>
              <a:t>disabilities, RUN BY persons with disabilities</a:t>
            </a:r>
            <a:endParaRPr lang="en-US" sz="2400" dirty="0">
              <a:latin typeface="Arial" charset="0"/>
              <a:cs typeface="Arial" charset="0"/>
            </a:endParaRPr>
          </a:p>
          <a:p>
            <a:pPr marL="355600" indent="-342900">
              <a:buFont typeface="Arial" charset="0"/>
              <a:buChar char="•"/>
            </a:pPr>
            <a:endParaRPr lang="en-US" sz="2400" dirty="0" smtClean="0">
              <a:latin typeface="Arial" charset="0"/>
              <a:cs typeface="Arial" charset="0"/>
            </a:endParaRPr>
          </a:p>
          <a:p>
            <a:pPr marL="355600" indent="-342900">
              <a:buFont typeface="Arial" charset="0"/>
              <a:buChar char="•"/>
            </a:pPr>
            <a:r>
              <a:rPr lang="en-US" sz="2400" dirty="0" smtClean="0">
                <a:latin typeface="Arial" charset="0"/>
                <a:cs typeface="Arial" charset="0"/>
              </a:rPr>
              <a:t>Fight </a:t>
            </a:r>
            <a:r>
              <a:rPr lang="en-US" sz="2400" dirty="0">
                <a:latin typeface="Arial" charset="0"/>
                <a:cs typeface="Arial" charset="0"/>
              </a:rPr>
              <a:t>against discrimination and promote the Human Rights of persons with disabilities</a:t>
            </a:r>
          </a:p>
          <a:p>
            <a:pPr marL="355600" indent="-342900">
              <a:buFont typeface="Arial" charset="0"/>
              <a:buChar char="•"/>
            </a:pPr>
            <a:endParaRPr lang="en-US" sz="2400" dirty="0" smtClean="0">
              <a:latin typeface="Arial" charset="0"/>
              <a:cs typeface="Arial" charset="0"/>
            </a:endParaRPr>
          </a:p>
          <a:p>
            <a:pPr marL="355600" indent="-342900">
              <a:buFont typeface="Arial" charset="0"/>
              <a:buChar char="•"/>
            </a:pPr>
            <a:r>
              <a:rPr lang="en-US" sz="2400" dirty="0" smtClean="0">
                <a:latin typeface="Arial" charset="0"/>
                <a:cs typeface="Arial" charset="0"/>
              </a:rPr>
              <a:t>Advocacy </a:t>
            </a:r>
            <a:r>
              <a:rPr lang="en-US" sz="2400" dirty="0" err="1">
                <a:latin typeface="Arial" charset="0"/>
                <a:cs typeface="Arial" charset="0"/>
              </a:rPr>
              <a:t>organisation</a:t>
            </a:r>
            <a:r>
              <a:rPr lang="en-US" sz="2400" dirty="0">
                <a:latin typeface="Arial" charset="0"/>
                <a:cs typeface="Arial" charset="0"/>
              </a:rPr>
              <a:t> at European </a:t>
            </a:r>
            <a:r>
              <a:rPr lang="en-US" sz="2400" dirty="0" smtClean="0">
                <a:latin typeface="Arial" charset="0"/>
                <a:cs typeface="Arial" charset="0"/>
              </a:rPr>
              <a:t>level</a:t>
            </a:r>
          </a:p>
          <a:p>
            <a:pPr marL="355600" indent="-342900">
              <a:buFont typeface="Arial" charset="0"/>
              <a:buChar char="•"/>
            </a:pPr>
            <a:endParaRPr lang="en-US" sz="2400" dirty="0">
              <a:latin typeface="Arial" charset="0"/>
              <a:cs typeface="Arial" charset="0"/>
            </a:endParaRPr>
          </a:p>
          <a:p>
            <a:pPr marL="355600" indent="-342900">
              <a:buFont typeface="Arial" charset="0"/>
              <a:buChar char="•"/>
            </a:pPr>
            <a:r>
              <a:rPr lang="en-US" sz="2400" dirty="0" smtClean="0">
                <a:latin typeface="Arial" charset="0"/>
                <a:cs typeface="Arial" charset="0"/>
              </a:rPr>
              <a:t>Closely work with the EU, the Council of Europe and the UN</a:t>
            </a:r>
          </a:p>
          <a:p>
            <a:pPr marL="355600" indent="-342900">
              <a:buFont typeface="Arial" charset="0"/>
              <a:buChar char="•"/>
            </a:pPr>
            <a:endParaRPr lang="en-US" sz="2100" dirty="0">
              <a:latin typeface="Arial" charset="0"/>
              <a:cs typeface="Arial" charset="0"/>
            </a:endParaRPr>
          </a:p>
          <a:p>
            <a:pPr>
              <a:lnSpc>
                <a:spcPts val="550"/>
              </a:lnSpc>
              <a:spcBef>
                <a:spcPts val="25"/>
              </a:spcBef>
            </a:pPr>
            <a:endParaRPr lang="en-US" sz="500" dirty="0"/>
          </a:p>
          <a:p>
            <a:pPr>
              <a:lnSpc>
                <a:spcPts val="1000"/>
              </a:lnSpc>
            </a:pPr>
            <a:endParaRPr lang="en-US" sz="1000" dirty="0"/>
          </a:p>
          <a:p>
            <a:pPr>
              <a:lnSpc>
                <a:spcPts val="1000"/>
              </a:lnSpc>
            </a:pPr>
            <a:endParaRPr lang="en-US" sz="1000" dirty="0"/>
          </a:p>
          <a:p>
            <a:pPr>
              <a:lnSpc>
                <a:spcPts val="1000"/>
              </a:lnSpc>
            </a:pP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32089756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814" y="760264"/>
            <a:ext cx="10164886" cy="6264696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>
                <a:solidFill>
                  <a:srgbClr val="0085C7"/>
                </a:solidFill>
                <a:cs typeface="Arial" charset="0"/>
              </a:rPr>
              <a:t>Digital Agenda for Europe, 2010</a:t>
            </a:r>
          </a:p>
          <a:p>
            <a:pPr marL="0" indent="0">
              <a:buNone/>
            </a:pPr>
            <a:endParaRPr lang="en-US" dirty="0" smtClean="0">
              <a:cs typeface="Arial" charset="0"/>
            </a:endParaRPr>
          </a:p>
          <a:p>
            <a:pPr marL="0" indent="0">
              <a:buNone/>
            </a:pPr>
            <a:r>
              <a:rPr lang="en-US" dirty="0" smtClean="0">
                <a:cs typeface="Arial" charset="0"/>
              </a:rPr>
              <a:t>Available </a:t>
            </a:r>
            <a:r>
              <a:rPr lang="en-US" dirty="0" smtClean="0">
                <a:cs typeface="Arial" charset="0"/>
                <a:hlinkClick r:id="rId2"/>
              </a:rPr>
              <a:t>here</a:t>
            </a:r>
            <a:endParaRPr lang="en-US" dirty="0">
              <a:cs typeface="Arial" charset="0"/>
            </a:endParaRPr>
          </a:p>
          <a:p>
            <a:r>
              <a:rPr lang="es-ES_tradnl" dirty="0" smtClean="0"/>
              <a:t>Pilar VI: </a:t>
            </a:r>
            <a:r>
              <a:rPr lang="en-US" dirty="0"/>
              <a:t>Enhancing digital literacy, skills and </a:t>
            </a:r>
            <a:r>
              <a:rPr lang="en-US" dirty="0" smtClean="0"/>
              <a:t>inclusion</a:t>
            </a:r>
            <a:endParaRPr lang="es-ES_tradnl" dirty="0" smtClean="0"/>
          </a:p>
          <a:p>
            <a:pPr lvl="1"/>
            <a:r>
              <a:rPr lang="es-ES_tradnl" dirty="0" err="1" smtClean="0"/>
              <a:t>Action</a:t>
            </a:r>
            <a:r>
              <a:rPr lang="es-ES_tradnl" dirty="0" smtClean="0"/>
              <a:t> 63: </a:t>
            </a:r>
            <a:r>
              <a:rPr lang="es-ES_tradnl" dirty="0" err="1" smtClean="0"/>
              <a:t>Evaluate</a:t>
            </a:r>
            <a:r>
              <a:rPr lang="es-ES_tradnl" dirty="0" smtClean="0"/>
              <a:t> accessibility in </a:t>
            </a:r>
            <a:r>
              <a:rPr lang="es-ES_tradnl" dirty="0" err="1" smtClean="0"/>
              <a:t>legislation</a:t>
            </a:r>
            <a:r>
              <a:rPr lang="es-ES_tradnl" dirty="0" smtClean="0"/>
              <a:t> – </a:t>
            </a:r>
            <a:r>
              <a:rPr lang="es-ES_tradnl" b="1" i="1" dirty="0" smtClean="0">
                <a:solidFill>
                  <a:srgbClr val="FF0000"/>
                </a:solidFill>
              </a:rPr>
              <a:t>EAA</a:t>
            </a:r>
          </a:p>
          <a:p>
            <a:pPr lvl="1"/>
            <a:r>
              <a:rPr lang="es-ES_tradnl" dirty="0" err="1" smtClean="0"/>
              <a:t>Action</a:t>
            </a:r>
            <a:r>
              <a:rPr lang="es-ES_tradnl" dirty="0" smtClean="0"/>
              <a:t> 64: </a:t>
            </a:r>
            <a:r>
              <a:rPr lang="es-ES_tradnl" dirty="0" err="1" smtClean="0"/>
              <a:t>Ensure</a:t>
            </a:r>
            <a:r>
              <a:rPr lang="es-ES_tradnl" dirty="0" smtClean="0"/>
              <a:t> accessibility of </a:t>
            </a:r>
            <a:r>
              <a:rPr lang="es-ES_tradnl" dirty="0" err="1" smtClean="0"/>
              <a:t>public</a:t>
            </a:r>
            <a:r>
              <a:rPr lang="es-ES_tradnl" dirty="0" smtClean="0"/>
              <a:t> sector </a:t>
            </a:r>
            <a:r>
              <a:rPr lang="es-ES_tradnl" dirty="0" err="1" smtClean="0"/>
              <a:t>bodies</a:t>
            </a:r>
            <a:r>
              <a:rPr lang="es-ES_tradnl" dirty="0" smtClean="0"/>
              <a:t>’ </a:t>
            </a:r>
            <a:r>
              <a:rPr lang="es-ES_tradnl" dirty="0" err="1" smtClean="0"/>
              <a:t>websites</a:t>
            </a:r>
            <a:r>
              <a:rPr lang="es-ES_tradnl" dirty="0" smtClean="0"/>
              <a:t> – </a:t>
            </a:r>
            <a:r>
              <a:rPr lang="es-ES_tradnl" b="1" i="1" dirty="0" smtClean="0">
                <a:solidFill>
                  <a:srgbClr val="FF0000"/>
                </a:solidFill>
              </a:rPr>
              <a:t>Web Accessibility </a:t>
            </a:r>
            <a:r>
              <a:rPr lang="es-ES_tradnl" b="1" i="1" dirty="0" err="1" smtClean="0">
                <a:solidFill>
                  <a:srgbClr val="FF0000"/>
                </a:solidFill>
              </a:rPr>
              <a:t>Directive</a:t>
            </a:r>
            <a:endParaRPr lang="es-ES_tradnl" b="1" i="1" dirty="0" smtClean="0">
              <a:solidFill>
                <a:srgbClr val="FF0000"/>
              </a:solidFill>
            </a:endParaRPr>
          </a:p>
          <a:p>
            <a:pPr lvl="1"/>
            <a:r>
              <a:rPr lang="es-ES_tradnl" dirty="0" err="1" smtClean="0"/>
              <a:t>Action</a:t>
            </a:r>
            <a:r>
              <a:rPr lang="es-ES_tradnl" dirty="0" smtClean="0"/>
              <a:t> 65: </a:t>
            </a:r>
            <a:r>
              <a:rPr lang="es-ES_tradnl" dirty="0" err="1" smtClean="0"/>
              <a:t>Helping</a:t>
            </a:r>
            <a:r>
              <a:rPr lang="es-ES_tradnl" dirty="0" smtClean="0"/>
              <a:t> </a:t>
            </a:r>
            <a:r>
              <a:rPr lang="es-ES_tradnl" dirty="0" err="1" smtClean="0"/>
              <a:t>disabled</a:t>
            </a:r>
            <a:r>
              <a:rPr lang="es-ES_tradnl" dirty="0" smtClean="0"/>
              <a:t> </a:t>
            </a:r>
            <a:r>
              <a:rPr lang="es-ES_tradnl" dirty="0" err="1" smtClean="0"/>
              <a:t>people</a:t>
            </a:r>
            <a:r>
              <a:rPr lang="es-ES_tradnl" dirty="0" smtClean="0"/>
              <a:t> </a:t>
            </a:r>
            <a:r>
              <a:rPr lang="es-ES_tradnl" dirty="0" err="1" smtClean="0"/>
              <a:t>to</a:t>
            </a:r>
            <a:r>
              <a:rPr lang="es-ES_tradnl" dirty="0" smtClean="0"/>
              <a:t> </a:t>
            </a:r>
            <a:r>
              <a:rPr lang="es-ES_tradnl" dirty="0" err="1" smtClean="0"/>
              <a:t>access</a:t>
            </a:r>
            <a:r>
              <a:rPr lang="es-ES_tradnl" dirty="0" smtClean="0"/>
              <a:t> </a:t>
            </a:r>
            <a:r>
              <a:rPr lang="es-ES_tradnl" dirty="0" err="1" smtClean="0"/>
              <a:t>content</a:t>
            </a:r>
            <a:r>
              <a:rPr lang="es-ES_tradnl" dirty="0" smtClean="0"/>
              <a:t> – </a:t>
            </a:r>
            <a:r>
              <a:rPr lang="es-ES_tradnl" b="1" i="1" dirty="0" smtClean="0">
                <a:solidFill>
                  <a:srgbClr val="FF0000"/>
                </a:solidFill>
              </a:rPr>
              <a:t>Marrakech </a:t>
            </a:r>
            <a:r>
              <a:rPr lang="es-ES_tradnl" b="1" i="1" dirty="0" err="1" smtClean="0">
                <a:solidFill>
                  <a:srgbClr val="FF0000"/>
                </a:solidFill>
              </a:rPr>
              <a:t>Treaty</a:t>
            </a:r>
            <a:endParaRPr lang="es-ES_tradnl" b="1" i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s-ES_tradnl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30482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814" y="760264"/>
            <a:ext cx="10164886" cy="6408712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>
                <a:solidFill>
                  <a:srgbClr val="0085C7"/>
                </a:solidFill>
                <a:cs typeface="Arial" charset="0"/>
              </a:rPr>
              <a:t>Digital Single Market Strategy, 2015</a:t>
            </a:r>
          </a:p>
          <a:p>
            <a:pPr marL="0" indent="0">
              <a:buNone/>
            </a:pPr>
            <a:endParaRPr lang="en-US" dirty="0" smtClean="0">
              <a:cs typeface="Arial" charset="0"/>
            </a:endParaRPr>
          </a:p>
          <a:p>
            <a:pPr marL="0" indent="0">
              <a:buNone/>
            </a:pPr>
            <a:r>
              <a:rPr lang="en-US" dirty="0" smtClean="0">
                <a:cs typeface="Arial" charset="0"/>
              </a:rPr>
              <a:t>Available </a:t>
            </a:r>
            <a:r>
              <a:rPr lang="en-US" dirty="0" smtClean="0">
                <a:cs typeface="Arial" charset="0"/>
                <a:hlinkClick r:id="rId2"/>
              </a:rPr>
              <a:t>here</a:t>
            </a:r>
            <a:endParaRPr lang="en-US" dirty="0" smtClean="0">
              <a:cs typeface="Arial" charset="0"/>
            </a:endParaRPr>
          </a:p>
          <a:p>
            <a:pPr>
              <a:buFont typeface="Arial" charset="0"/>
              <a:buChar char="•"/>
            </a:pPr>
            <a:r>
              <a:rPr lang="en-US" dirty="0" smtClean="0">
                <a:cs typeface="Arial" charset="0"/>
              </a:rPr>
              <a:t>16 actions</a:t>
            </a:r>
          </a:p>
          <a:p>
            <a:pPr>
              <a:buFont typeface="Arial" charset="0"/>
              <a:buChar char="•"/>
            </a:pPr>
            <a:r>
              <a:rPr lang="en-US" dirty="0" smtClean="0">
                <a:cs typeface="Arial" charset="0"/>
              </a:rPr>
              <a:t>Lack of inclusive approach</a:t>
            </a:r>
          </a:p>
          <a:p>
            <a:pPr>
              <a:buFont typeface="Arial" charset="0"/>
              <a:buChar char="•"/>
            </a:pPr>
            <a:r>
              <a:rPr lang="en-US" dirty="0" smtClean="0">
                <a:cs typeface="Arial" charset="0"/>
              </a:rPr>
              <a:t>Opportunities for persons with disabilities:</a:t>
            </a:r>
          </a:p>
          <a:p>
            <a:pPr lvl="1">
              <a:buFont typeface="Arial" charset="0"/>
              <a:buChar char="•"/>
            </a:pPr>
            <a:r>
              <a:rPr lang="en-US" dirty="0" smtClean="0">
                <a:cs typeface="Arial" charset="0"/>
              </a:rPr>
              <a:t>Audiovisual Media Services Directive</a:t>
            </a:r>
          </a:p>
          <a:p>
            <a:pPr lvl="1">
              <a:buFont typeface="Arial" charset="0"/>
              <a:buChar char="•"/>
            </a:pPr>
            <a:r>
              <a:rPr lang="en-US" dirty="0" smtClean="0">
                <a:cs typeface="Arial" charset="0"/>
              </a:rPr>
              <a:t>Universal Services Directive</a:t>
            </a:r>
          </a:p>
          <a:p>
            <a:pPr lvl="1">
              <a:buFont typeface="Arial" charset="0"/>
              <a:buChar char="•"/>
            </a:pPr>
            <a:r>
              <a:rPr lang="en-US" dirty="0" smtClean="0">
                <a:cs typeface="Arial" charset="0"/>
              </a:rPr>
              <a:t>e-Commerce Directive</a:t>
            </a:r>
          </a:p>
          <a:p>
            <a:pPr marL="457200" lvl="1" indent="0">
              <a:buNone/>
            </a:pPr>
            <a:endParaRPr lang="en-US" dirty="0">
              <a:cs typeface="Arial" charset="0"/>
            </a:endParaRPr>
          </a:p>
          <a:p>
            <a:pPr marL="457200" lvl="1" indent="0" algn="ctr">
              <a:buNone/>
            </a:pPr>
            <a:r>
              <a:rPr lang="en-US" b="1" dirty="0" smtClean="0">
                <a:cs typeface="Arial" charset="0"/>
                <a:hlinkClick r:id="rId3"/>
              </a:rPr>
              <a:t>EDF &amp; AGE Platform recommendations for an Inclusive Digital Single Market</a:t>
            </a:r>
            <a:endParaRPr lang="en-US" b="1" dirty="0">
              <a:cs typeface="Arial" charset="0"/>
            </a:endParaRPr>
          </a:p>
          <a:p>
            <a:pPr marL="0" indent="0">
              <a:buNone/>
            </a:pPr>
            <a:endParaRPr lang="es-ES_tradnl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11183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1125538" y="544240"/>
            <a:ext cx="8751316" cy="576064"/>
          </a:xfrm>
          <a:prstGeom prst="rect">
            <a:avLst/>
          </a:prstGeom>
        </p:spPr>
        <p:txBody>
          <a:bodyPr lIns="0" tIns="0" rIns="0" bIns="0"/>
          <a:lstStyle>
            <a:lvl1pPr marL="12700"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r>
              <a:rPr lang="en-US" sz="3200" b="1" dirty="0" smtClean="0">
                <a:solidFill>
                  <a:srgbClr val="0085C7"/>
                </a:solidFill>
                <a:latin typeface="Arial" charset="0"/>
                <a:cs typeface="Arial" charset="0"/>
              </a:rPr>
              <a:t>Web Accessibility</a:t>
            </a:r>
            <a:endParaRPr lang="en-US" sz="3200" dirty="0">
              <a:latin typeface="Arial" charset="0"/>
              <a:cs typeface="Arial" charset="0"/>
            </a:endParaRPr>
          </a:p>
          <a:p>
            <a:pPr>
              <a:lnSpc>
                <a:spcPts val="600"/>
              </a:lnSpc>
              <a:spcBef>
                <a:spcPts val="25"/>
              </a:spcBef>
            </a:pPr>
            <a:endParaRPr lang="en-US" sz="600" dirty="0"/>
          </a:p>
          <a:p>
            <a:endParaRPr lang="en-US" sz="2100" dirty="0" smtClean="0">
              <a:latin typeface="Arial" charset="0"/>
              <a:cs typeface="Arial" charset="0"/>
            </a:endParaRPr>
          </a:p>
          <a:p>
            <a:endParaRPr lang="en-US" sz="2100" dirty="0">
              <a:latin typeface="Arial" charset="0"/>
              <a:cs typeface="Arial" charset="0"/>
            </a:endParaRPr>
          </a:p>
        </p:txBody>
      </p:sp>
      <p:pic>
        <p:nvPicPr>
          <p:cNvPr id="4" name="Picture 3" descr="Table showing the overall scores in each country for the nine public websites analised. The EU (27 members at that time) as a whole scores slightly above 50% of the maximum possible score." title="Table showing the overall scores in each country for the nine public websites analised.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774" y="1480344"/>
            <a:ext cx="10321246" cy="4032448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595934" y="5760174"/>
            <a:ext cx="87129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err="1" smtClean="0"/>
              <a:t>Source</a:t>
            </a:r>
            <a:r>
              <a:rPr lang="es-ES" dirty="0" smtClean="0"/>
              <a:t>: “</a:t>
            </a:r>
            <a:r>
              <a:rPr lang="en-GB" dirty="0"/>
              <a:t>Study on assessing and promoting e-accessibility</a:t>
            </a:r>
            <a:r>
              <a:rPr lang="es-ES" dirty="0" smtClean="0"/>
              <a:t>”, </a:t>
            </a:r>
            <a:r>
              <a:rPr lang="es-ES" dirty="0" err="1" smtClean="0"/>
              <a:t>available</a:t>
            </a:r>
            <a:r>
              <a:rPr lang="es-ES" dirty="0" smtClean="0"/>
              <a:t> at</a:t>
            </a:r>
            <a:r>
              <a:rPr lang="en-US" dirty="0"/>
              <a:t>: </a:t>
            </a:r>
            <a:r>
              <a:rPr lang="en-US" u="sng" dirty="0">
                <a:hlinkClick r:id="rId4"/>
              </a:rPr>
              <a:t>http://ec.europa.eu/digital-agenda/en/news/study-assessing-and-promoting-e-accessibility</a:t>
            </a:r>
            <a:r>
              <a:rPr lang="en-US" dirty="0"/>
              <a:t> </a:t>
            </a:r>
            <a:endParaRPr lang="fr-BE" dirty="0"/>
          </a:p>
          <a:p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15315079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5914" y="256208"/>
            <a:ext cx="9110155" cy="1296144"/>
          </a:xfrm>
        </p:spPr>
        <p:txBody>
          <a:bodyPr/>
          <a:lstStyle/>
          <a:p>
            <a:r>
              <a:rPr lang="en-US" sz="3200" b="1" kern="1200" dirty="0" smtClean="0">
                <a:solidFill>
                  <a:srgbClr val="0085C7"/>
                </a:solidFill>
                <a:cs typeface="Arial" charset="0"/>
              </a:rPr>
              <a:t>Proposal for a Directive on the Accessibility of Public Sector Bodies’ Websites</a:t>
            </a:r>
            <a:endParaRPr lang="en-US" sz="3200" b="1" kern="1200" dirty="0">
              <a:solidFill>
                <a:srgbClr val="0085C7"/>
              </a:solidFill>
              <a:cs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534606" y="1740916"/>
            <a:ext cx="4651076" cy="2979788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European Commission:</a:t>
            </a:r>
          </a:p>
          <a:p>
            <a:pPr>
              <a:buFont typeface="Arial" charset="0"/>
              <a:buChar char="•"/>
            </a:pPr>
            <a:r>
              <a:rPr lang="en-US" dirty="0" smtClean="0"/>
              <a:t>12 types of websites</a:t>
            </a:r>
          </a:p>
          <a:p>
            <a:pPr>
              <a:buFont typeface="Arial" charset="0"/>
              <a:buChar char="•"/>
            </a:pPr>
            <a:r>
              <a:rPr lang="en-US" dirty="0" smtClean="0"/>
              <a:t>No enforcement body</a:t>
            </a:r>
          </a:p>
          <a:p>
            <a:pPr>
              <a:buFont typeface="Arial" charset="0"/>
              <a:buChar char="•"/>
            </a:pPr>
            <a:r>
              <a:rPr lang="en-US" dirty="0" smtClean="0"/>
              <a:t>Monitoring</a:t>
            </a:r>
          </a:p>
          <a:p>
            <a:pPr>
              <a:buFont typeface="Arial" charset="0"/>
              <a:buChar char="•"/>
            </a:pPr>
            <a:r>
              <a:rPr lang="en-US" dirty="0" smtClean="0"/>
              <a:t>Reporting annually</a:t>
            </a:r>
          </a:p>
          <a:p>
            <a:pPr>
              <a:buFont typeface="Arial" charset="0"/>
              <a:buChar char="•"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3"/>
          </p:nvPr>
        </p:nvSpPr>
        <p:spPr>
          <a:xfrm>
            <a:off x="5506447" y="1740916"/>
            <a:ext cx="4651076" cy="5428060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 smtClean="0"/>
              <a:t>European Parliament:</a:t>
            </a:r>
          </a:p>
          <a:p>
            <a:r>
              <a:rPr lang="en-US" sz="2400" dirty="0" smtClean="0"/>
              <a:t>All public sector bodies’ websites + services of general interest (annex)</a:t>
            </a:r>
          </a:p>
          <a:p>
            <a:r>
              <a:rPr lang="en-US" sz="2400" dirty="0" smtClean="0"/>
              <a:t>Apps + Authoring tools</a:t>
            </a:r>
          </a:p>
          <a:p>
            <a:r>
              <a:rPr lang="en-US" sz="2400" dirty="0" smtClean="0"/>
              <a:t>Enforcement body</a:t>
            </a:r>
          </a:p>
          <a:p>
            <a:r>
              <a:rPr lang="en-US" sz="2400" dirty="0" smtClean="0"/>
              <a:t>Monitoring and reporting</a:t>
            </a:r>
          </a:p>
          <a:p>
            <a:r>
              <a:rPr lang="en-US" sz="2400" dirty="0" smtClean="0"/>
              <a:t>Penalties</a:t>
            </a:r>
          </a:p>
          <a:p>
            <a:r>
              <a:rPr lang="en-US" sz="2400" dirty="0" smtClean="0"/>
              <a:t>Expert group at EU level</a:t>
            </a:r>
          </a:p>
          <a:p>
            <a:r>
              <a:rPr lang="en-US" sz="2400" dirty="0" smtClean="0"/>
              <a:t>Involvement of persons with disabilities</a:t>
            </a:r>
          </a:p>
          <a:p>
            <a:r>
              <a:rPr lang="en-US" sz="2400" dirty="0" smtClean="0"/>
              <a:t>Gradual implementation</a:t>
            </a:r>
          </a:p>
          <a:p>
            <a:endParaRPr lang="en-US" sz="2400" dirty="0" smtClean="0"/>
          </a:p>
          <a:p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875854" y="5080744"/>
            <a:ext cx="46805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i="1" dirty="0" smtClean="0"/>
              <a:t>And </a:t>
            </a:r>
            <a:r>
              <a:rPr lang="es-ES" sz="2400" b="1" i="1" dirty="0" err="1" smtClean="0"/>
              <a:t>what</a:t>
            </a:r>
            <a:r>
              <a:rPr lang="es-ES" sz="2400" b="1" i="1" dirty="0" smtClean="0"/>
              <a:t> </a:t>
            </a:r>
            <a:r>
              <a:rPr lang="es-ES" sz="2400" b="1" i="1" dirty="0" err="1" smtClean="0"/>
              <a:t>about</a:t>
            </a:r>
            <a:r>
              <a:rPr lang="es-ES" sz="2400" b="1" i="1" dirty="0" smtClean="0"/>
              <a:t> </a:t>
            </a:r>
            <a:r>
              <a:rPr lang="es-ES" sz="2400" b="1" i="1" dirty="0" err="1" smtClean="0"/>
              <a:t>the</a:t>
            </a:r>
            <a:r>
              <a:rPr lang="es-ES" sz="2400" b="1" i="1" dirty="0" smtClean="0"/>
              <a:t> Council?</a:t>
            </a:r>
          </a:p>
          <a:p>
            <a:endParaRPr lang="es-ES" sz="2400" dirty="0"/>
          </a:p>
          <a:p>
            <a:r>
              <a:rPr lang="es-ES" sz="2400" b="1" dirty="0" smtClean="0">
                <a:hlinkClick r:id="rId2"/>
              </a:rPr>
              <a:t>EDF 2nd position </a:t>
            </a:r>
            <a:r>
              <a:rPr lang="es-ES" sz="2400" b="1" dirty="0" err="1" smtClean="0">
                <a:hlinkClick r:id="rId2"/>
              </a:rPr>
              <a:t>paper</a:t>
            </a:r>
            <a:endParaRPr lang="fr-BE" sz="2400" b="1" dirty="0"/>
          </a:p>
        </p:txBody>
      </p:sp>
    </p:spTree>
    <p:extLst>
      <p:ext uri="{BB962C8B-B14F-4D97-AF65-F5344CB8AC3E}">
        <p14:creationId xmlns:p14="http://schemas.microsoft.com/office/powerpoint/2010/main" val="11392866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9950" y="1"/>
            <a:ext cx="7170326" cy="53420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55774" y="4144640"/>
            <a:ext cx="10225136" cy="156966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85C7"/>
                </a:solidFill>
                <a:cs typeface="Arial" charset="0"/>
              </a:rPr>
              <a:t>Accessibility requirements suitable for public </a:t>
            </a:r>
            <a:r>
              <a:rPr lang="en-US" sz="3200" b="1" dirty="0" smtClean="0">
                <a:solidFill>
                  <a:srgbClr val="0085C7"/>
                </a:solidFill>
                <a:cs typeface="Arial" charset="0"/>
              </a:rPr>
              <a:t>procurement </a:t>
            </a:r>
            <a:r>
              <a:rPr lang="en-US" sz="3200" b="1" dirty="0">
                <a:solidFill>
                  <a:srgbClr val="0085C7"/>
                </a:solidFill>
                <a:cs typeface="Arial" charset="0"/>
              </a:rPr>
              <a:t>of ICT products and services in </a:t>
            </a:r>
            <a:r>
              <a:rPr lang="en-US" sz="3200" b="1" dirty="0" smtClean="0">
                <a:solidFill>
                  <a:srgbClr val="0085C7"/>
                </a:solidFill>
                <a:cs typeface="Arial" charset="0"/>
              </a:rPr>
              <a:t>Europe</a:t>
            </a:r>
            <a:r>
              <a:rPr lang="en-US" sz="3200" dirty="0" smtClean="0"/>
              <a:t> </a:t>
            </a:r>
            <a:r>
              <a:rPr lang="en-US" sz="3200" dirty="0" smtClean="0">
                <a:hlinkClick r:id="rId4"/>
              </a:rPr>
              <a:t>available online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8517603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19870" y="544240"/>
            <a:ext cx="9361040" cy="6408712"/>
          </a:xfrm>
        </p:spPr>
        <p:txBody>
          <a:bodyPr/>
          <a:lstStyle/>
          <a:p>
            <a:pPr marL="0" indent="0">
              <a:buNone/>
            </a:pPr>
            <a:r>
              <a:rPr lang="en-US" b="1" kern="1200" dirty="0">
                <a:solidFill>
                  <a:srgbClr val="0085C7"/>
                </a:solidFill>
                <a:cs typeface="Arial" charset="0"/>
              </a:rPr>
              <a:t>Why is this standard important</a:t>
            </a:r>
            <a:r>
              <a:rPr lang="en-US" b="1" kern="1200" dirty="0" smtClean="0">
                <a:solidFill>
                  <a:srgbClr val="0085C7"/>
                </a:solidFill>
                <a:cs typeface="Arial" charset="0"/>
              </a:rPr>
              <a:t>?</a:t>
            </a:r>
          </a:p>
          <a:p>
            <a:pPr marL="0" indent="0">
              <a:buNone/>
            </a:pPr>
            <a:endParaRPr lang="en-US" sz="2800" b="1" kern="1200" dirty="0">
              <a:solidFill>
                <a:srgbClr val="0085C7"/>
              </a:solidFill>
              <a:cs typeface="Arial" charset="0"/>
            </a:endParaRPr>
          </a:p>
          <a:p>
            <a:pPr>
              <a:buFontTx/>
              <a:buChar char="-"/>
            </a:pPr>
            <a:r>
              <a:rPr lang="en-US" sz="2800" dirty="0" smtClean="0"/>
              <a:t>1</a:t>
            </a:r>
            <a:r>
              <a:rPr lang="en-US" sz="2800" baseline="30000" dirty="0" smtClean="0"/>
              <a:t>st</a:t>
            </a:r>
            <a:r>
              <a:rPr lang="en-US" sz="2800" dirty="0" smtClean="0"/>
              <a:t> European Standard on e-Accessibility</a:t>
            </a:r>
          </a:p>
          <a:p>
            <a:pPr>
              <a:buFontTx/>
              <a:buChar char="-"/>
            </a:pPr>
            <a:r>
              <a:rPr lang="en-US" sz="2800" dirty="0" smtClean="0"/>
              <a:t>Technical specifications for equal access to ICT: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GB" b="1" dirty="0" smtClean="0"/>
              <a:t>websites</a:t>
            </a:r>
            <a:r>
              <a:rPr lang="en-GB" b="1" dirty="0"/>
              <a:t>, emails, documents, books, videos, communication devices, </a:t>
            </a:r>
            <a:r>
              <a:rPr lang="en-GB" b="1" dirty="0" smtClean="0"/>
              <a:t>ATMs</a:t>
            </a:r>
            <a:r>
              <a:rPr lang="en-GB" b="1" dirty="0"/>
              <a:t>, self-service machines…</a:t>
            </a:r>
            <a:endParaRPr lang="fr-BE" dirty="0"/>
          </a:p>
          <a:p>
            <a:pPr>
              <a:buFontTx/>
              <a:buChar char="-"/>
            </a:pPr>
            <a:r>
              <a:rPr lang="en-US" sz="2800" dirty="0" smtClean="0"/>
              <a:t>Public Procurement Directive article 42 (available </a:t>
            </a:r>
            <a:r>
              <a:rPr lang="en-US" sz="2800" dirty="0" smtClean="0">
                <a:hlinkClick r:id="rId3"/>
              </a:rPr>
              <a:t>here</a:t>
            </a:r>
            <a:r>
              <a:rPr lang="en-US" sz="2800" dirty="0" smtClean="0"/>
              <a:t>)</a:t>
            </a:r>
          </a:p>
          <a:p>
            <a:pPr>
              <a:buFontTx/>
              <a:buChar char="-"/>
            </a:pPr>
            <a:r>
              <a:rPr lang="en-US" sz="2800" dirty="0" err="1" smtClean="0"/>
              <a:t>Harmonised</a:t>
            </a:r>
            <a:r>
              <a:rPr lang="en-US" sz="2800" dirty="0" smtClean="0"/>
              <a:t> Standard to prove compliance with the future Web Accessibility Directive (?)</a:t>
            </a:r>
            <a:endParaRPr lang="en-US" sz="2400" b="1" dirty="0" smtClean="0"/>
          </a:p>
          <a:p>
            <a:pPr>
              <a:buFontTx/>
              <a:buChar char="-"/>
            </a:pPr>
            <a:r>
              <a:rPr lang="en-US" sz="2800" dirty="0" smtClean="0"/>
              <a:t>Relationship with the US Rehabilitation Act Section 508 (under </a:t>
            </a:r>
            <a:r>
              <a:rPr lang="en-US" sz="2800" dirty="0" smtClean="0">
                <a:hlinkClick r:id="rId4"/>
              </a:rPr>
              <a:t>revision</a:t>
            </a:r>
            <a:r>
              <a:rPr lang="en-US" sz="2800" dirty="0" smtClean="0"/>
              <a:t>) and other international standards</a:t>
            </a:r>
          </a:p>
          <a:p>
            <a:pPr>
              <a:buFontTx/>
              <a:buChar char="-"/>
            </a:pPr>
            <a:r>
              <a:rPr lang="en-US" sz="2800" dirty="0"/>
              <a:t>All the information is available in the </a:t>
            </a:r>
            <a:r>
              <a:rPr lang="en-US" sz="2800" dirty="0">
                <a:hlinkClick r:id="rId5"/>
              </a:rPr>
              <a:t>EDF Toolkit for the promotion of the EN 301549</a:t>
            </a:r>
            <a:r>
              <a:rPr lang="en-US" sz="2800" dirty="0"/>
              <a:t> </a:t>
            </a:r>
          </a:p>
          <a:p>
            <a:pPr>
              <a:buFontTx/>
              <a:buChar char="-"/>
            </a:pPr>
            <a:endParaRPr lang="en-US" sz="2800" dirty="0" smtClean="0"/>
          </a:p>
          <a:p>
            <a:pPr>
              <a:buFontTx/>
              <a:buChar char="-"/>
            </a:pPr>
            <a:endParaRPr lang="en-US" dirty="0"/>
          </a:p>
          <a:p>
            <a:pPr>
              <a:buFontTx/>
              <a:buChar char="-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01267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3"/>
          <p:cNvSpPr txBox="1">
            <a:spLocks noGrp="1"/>
          </p:cNvSpPr>
          <p:nvPr>
            <p:ph type="body" idx="1"/>
          </p:nvPr>
        </p:nvSpPr>
        <p:spPr>
          <a:xfrm>
            <a:off x="1163886" y="112192"/>
            <a:ext cx="9621837" cy="6984776"/>
          </a:xfrm>
          <a:prstGeom prst="rect">
            <a:avLst/>
          </a:prstGeom>
        </p:spPr>
        <p:txBody>
          <a:bodyPr lIns="0" tIns="0" rIns="0" bIns="0"/>
          <a:lstStyle>
            <a:lvl1pPr marL="12700"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>
              <a:lnSpc>
                <a:spcPts val="600"/>
              </a:lnSpc>
              <a:spcBef>
                <a:spcPts val="25"/>
              </a:spcBef>
            </a:pPr>
            <a:endParaRPr lang="en-US" sz="600" dirty="0"/>
          </a:p>
          <a:p>
            <a:pPr indent="0">
              <a:buNone/>
            </a:pPr>
            <a:r>
              <a:rPr lang="en-US" b="1" kern="1200" dirty="0" smtClean="0">
                <a:solidFill>
                  <a:srgbClr val="0085C7"/>
                </a:solidFill>
                <a:latin typeface="Arial" charset="0"/>
                <a:cs typeface="Arial" charset="0"/>
              </a:rPr>
              <a:t>Content</a:t>
            </a:r>
            <a:r>
              <a:rPr lang="en-US" sz="2800" b="1" kern="1200" dirty="0" smtClean="0">
                <a:solidFill>
                  <a:srgbClr val="0085C7"/>
                </a:solidFill>
                <a:latin typeface="Arial" charset="0"/>
                <a:cs typeface="Arial" charset="0"/>
              </a:rPr>
              <a:t>:</a:t>
            </a:r>
            <a:endParaRPr lang="en-US" sz="2800" b="1" kern="1200" dirty="0">
              <a:solidFill>
                <a:srgbClr val="0085C7"/>
              </a:solidFill>
              <a:latin typeface="Arial" charset="0"/>
              <a:cs typeface="Arial" charset="0"/>
            </a:endParaRPr>
          </a:p>
          <a:p>
            <a:pPr marL="355600" indent="-342900">
              <a:buFontTx/>
              <a:buChar char="-"/>
            </a:pPr>
            <a:r>
              <a:rPr lang="en-US" sz="2100" dirty="0" smtClean="0">
                <a:solidFill>
                  <a:srgbClr val="231F20"/>
                </a:solidFill>
                <a:latin typeface="Arial" charset="0"/>
                <a:cs typeface="Arial" charset="0"/>
              </a:rPr>
              <a:t>Scope</a:t>
            </a:r>
          </a:p>
          <a:p>
            <a:pPr marL="355600" indent="-342900">
              <a:buFontTx/>
              <a:buChar char="-"/>
            </a:pPr>
            <a:r>
              <a:rPr lang="en-US" sz="2100" dirty="0" smtClean="0">
                <a:solidFill>
                  <a:srgbClr val="231F20"/>
                </a:solidFill>
                <a:latin typeface="Arial" charset="0"/>
                <a:cs typeface="Arial" charset="0"/>
              </a:rPr>
              <a:t>Definitions and abbreviations</a:t>
            </a:r>
          </a:p>
          <a:p>
            <a:pPr marL="355600" indent="-342900">
              <a:buFontTx/>
              <a:buChar char="-"/>
            </a:pPr>
            <a:r>
              <a:rPr lang="en-US" sz="2100" dirty="0" smtClean="0">
                <a:solidFill>
                  <a:srgbClr val="231F20"/>
                </a:solidFill>
                <a:latin typeface="Arial" charset="0"/>
                <a:cs typeface="Arial" charset="0"/>
              </a:rPr>
              <a:t>Functional performance (informative)</a:t>
            </a:r>
          </a:p>
          <a:p>
            <a:pPr marL="355600" indent="-342900">
              <a:buFontTx/>
              <a:buChar char="-"/>
            </a:pPr>
            <a:r>
              <a:rPr lang="en-US" sz="2100" dirty="0" smtClean="0">
                <a:solidFill>
                  <a:srgbClr val="231F20"/>
                </a:solidFill>
                <a:latin typeface="Arial" charset="0"/>
                <a:cs typeface="Arial" charset="0"/>
              </a:rPr>
              <a:t>Generic requirements:</a:t>
            </a:r>
          </a:p>
          <a:p>
            <a:pPr marL="355600" indent="-342900">
              <a:buFontTx/>
              <a:buChar char="-"/>
            </a:pPr>
            <a:r>
              <a:rPr lang="en-US" sz="2100" dirty="0" smtClean="0">
                <a:solidFill>
                  <a:srgbClr val="231F20"/>
                </a:solidFill>
                <a:latin typeface="Arial" charset="0"/>
                <a:cs typeface="Arial" charset="0"/>
              </a:rPr>
              <a:t>ICT with two-way voice communication</a:t>
            </a:r>
          </a:p>
          <a:p>
            <a:pPr marL="355600" indent="-342900">
              <a:buFontTx/>
              <a:buChar char="-"/>
            </a:pPr>
            <a:r>
              <a:rPr lang="en-US" sz="2100" dirty="0" smtClean="0">
                <a:solidFill>
                  <a:srgbClr val="231F20"/>
                </a:solidFill>
                <a:latin typeface="Arial" charset="0"/>
                <a:cs typeface="Arial" charset="0"/>
              </a:rPr>
              <a:t>ICT with video capabilities</a:t>
            </a:r>
          </a:p>
          <a:p>
            <a:pPr marL="355600" indent="-342900">
              <a:buFontTx/>
              <a:buChar char="-"/>
            </a:pPr>
            <a:r>
              <a:rPr lang="en-US" sz="2100" dirty="0" smtClean="0">
                <a:solidFill>
                  <a:srgbClr val="231F20"/>
                </a:solidFill>
                <a:latin typeface="Arial" charset="0"/>
                <a:cs typeface="Arial" charset="0"/>
              </a:rPr>
              <a:t>Hardware</a:t>
            </a:r>
          </a:p>
          <a:p>
            <a:pPr marL="355600" indent="-342900">
              <a:buFontTx/>
              <a:buChar char="-"/>
            </a:pPr>
            <a:r>
              <a:rPr lang="en-US" sz="2100" dirty="0" smtClean="0">
                <a:solidFill>
                  <a:srgbClr val="231F20"/>
                </a:solidFill>
                <a:latin typeface="Arial" charset="0"/>
                <a:cs typeface="Arial" charset="0"/>
              </a:rPr>
              <a:t>Web = WCAG 2.0 Level AA = ISO 40500;2012</a:t>
            </a:r>
          </a:p>
          <a:p>
            <a:pPr marL="355600" indent="-342900">
              <a:buFontTx/>
              <a:buChar char="-"/>
            </a:pPr>
            <a:r>
              <a:rPr lang="en-US" sz="2100" dirty="0" smtClean="0">
                <a:solidFill>
                  <a:srgbClr val="231F20"/>
                </a:solidFill>
                <a:latin typeface="Arial" charset="0"/>
                <a:cs typeface="Arial" charset="0"/>
              </a:rPr>
              <a:t>Non-web documents</a:t>
            </a:r>
          </a:p>
          <a:p>
            <a:pPr marL="355600" indent="-342900">
              <a:buFontTx/>
              <a:buChar char="-"/>
            </a:pPr>
            <a:r>
              <a:rPr lang="en-US" sz="2100" dirty="0" smtClean="0">
                <a:solidFill>
                  <a:srgbClr val="231F20"/>
                </a:solidFill>
                <a:latin typeface="Arial" charset="0"/>
                <a:cs typeface="Arial" charset="0"/>
              </a:rPr>
              <a:t>Non-web software</a:t>
            </a:r>
          </a:p>
          <a:p>
            <a:pPr marL="355600" indent="-342900">
              <a:buFontTx/>
              <a:buChar char="-"/>
            </a:pPr>
            <a:r>
              <a:rPr lang="en-US" sz="2100" dirty="0" smtClean="0">
                <a:solidFill>
                  <a:srgbClr val="231F20"/>
                </a:solidFill>
                <a:latin typeface="Arial" charset="0"/>
                <a:cs typeface="Arial" charset="0"/>
              </a:rPr>
              <a:t>Documentation and support services</a:t>
            </a:r>
          </a:p>
          <a:p>
            <a:pPr marL="355600" indent="-342900">
              <a:buFontTx/>
              <a:buChar char="-"/>
            </a:pPr>
            <a:r>
              <a:rPr lang="en-US" sz="2100" dirty="0" smtClean="0">
                <a:solidFill>
                  <a:srgbClr val="231F20"/>
                </a:solidFill>
                <a:latin typeface="Arial" charset="0"/>
                <a:cs typeface="Arial" charset="0"/>
              </a:rPr>
              <a:t>ICT providing relay or emergency services</a:t>
            </a:r>
          </a:p>
          <a:p>
            <a:pPr marL="355600" indent="-342900">
              <a:buFontTx/>
              <a:buChar char="-"/>
            </a:pPr>
            <a:r>
              <a:rPr lang="en-US" sz="2100" dirty="0" smtClean="0">
                <a:solidFill>
                  <a:srgbClr val="231F20"/>
                </a:solidFill>
                <a:latin typeface="Arial" charset="0"/>
                <a:cs typeface="Arial" charset="0"/>
              </a:rPr>
              <a:t>Annex A: WCAG 2.0</a:t>
            </a:r>
          </a:p>
          <a:p>
            <a:pPr marL="355600" indent="-342900">
              <a:buFontTx/>
              <a:buChar char="-"/>
            </a:pPr>
            <a:r>
              <a:rPr lang="en-US" sz="2100" dirty="0" smtClean="0">
                <a:solidFill>
                  <a:srgbClr val="231F20"/>
                </a:solidFill>
                <a:latin typeface="Arial" charset="0"/>
                <a:cs typeface="Arial" charset="0"/>
              </a:rPr>
              <a:t>Annex B: Relationship between requirements and functional performance statements</a:t>
            </a:r>
          </a:p>
          <a:p>
            <a:pPr marL="355600" indent="-342900">
              <a:buFontTx/>
              <a:buChar char="-"/>
            </a:pPr>
            <a:r>
              <a:rPr lang="en-US" sz="2100" dirty="0" smtClean="0">
                <a:solidFill>
                  <a:srgbClr val="231F20"/>
                </a:solidFill>
                <a:latin typeface="Arial" charset="0"/>
                <a:cs typeface="Arial" charset="0"/>
              </a:rPr>
              <a:t>Annex C. Determination of compliance (normative)	</a:t>
            </a:r>
          </a:p>
          <a:p>
            <a:pPr marL="38274625" lvl="1" indent="-342900">
              <a:buFontTx/>
              <a:buChar char="-"/>
            </a:pPr>
            <a:endParaRPr lang="en-US" sz="2100" dirty="0" smtClean="0">
              <a:solidFill>
                <a:srgbClr val="231F20"/>
              </a:solidFill>
              <a:latin typeface="Arial" charset="0"/>
              <a:cs typeface="Arial" charset="0"/>
            </a:endParaRPr>
          </a:p>
          <a:p>
            <a:r>
              <a:rPr lang="en-US" sz="2100" dirty="0" smtClean="0">
                <a:solidFill>
                  <a:srgbClr val="231F20"/>
                </a:solidFill>
                <a:latin typeface="Arial" charset="0"/>
                <a:cs typeface="Arial" charset="0"/>
              </a:rPr>
              <a:t> </a:t>
            </a:r>
            <a:endParaRPr lang="en-US" sz="2100" dirty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80477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Power point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 point template</Template>
  <TotalTime>414</TotalTime>
  <Words>1032</Words>
  <Application>Microsoft Macintosh PowerPoint</Application>
  <PresentationFormat>Custom</PresentationFormat>
  <Paragraphs>125</Paragraphs>
  <Slides>12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Power point template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Proposal for a Directive on the Accessibility of Public Sector Bodies’ Websites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Alejandro Moledo</dc:creator>
  <cp:lastModifiedBy>Klara Somogyi</cp:lastModifiedBy>
  <cp:revision>38</cp:revision>
  <cp:lastPrinted>2015-02-19T18:48:55Z</cp:lastPrinted>
  <dcterms:created xsi:type="dcterms:W3CDTF">2015-02-19T14:08:48Z</dcterms:created>
  <dcterms:modified xsi:type="dcterms:W3CDTF">2015-05-27T12:26:43Z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2013-09-19T00:00:00Z</vt:filetime>
  </property>
  <property fmtid="{D5CDD505-2E9C-101B-9397-08002B2CF9AE}" pid="3" name="LastSaved">
    <vt:filetime>2014-01-15T00:00:00Z</vt:filetime>
  </property>
</Properties>
</file>